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263" r:id="rId4"/>
    <p:sldId id="264" r:id="rId5"/>
    <p:sldId id="265" r:id="rId6"/>
    <p:sldId id="266" r:id="rId7"/>
    <p:sldId id="268" r:id="rId8"/>
    <p:sldId id="258" r:id="rId9"/>
    <p:sldId id="267" r:id="rId10"/>
    <p:sldId id="261" r:id="rId11"/>
    <p:sldId id="270" r:id="rId12"/>
    <p:sldId id="269" r:id="rId13"/>
    <p:sldId id="273" r:id="rId14"/>
    <p:sldId id="262" r:id="rId15"/>
    <p:sldId id="272" r:id="rId16"/>
    <p:sldId id="260" r:id="rId17"/>
    <p:sldId id="275" r:id="rId18"/>
    <p:sldId id="274" r:id="rId19"/>
    <p:sldId id="271" r:id="rId20"/>
    <p:sldId id="277" r:id="rId21"/>
    <p:sldId id="281" r:id="rId22"/>
    <p:sldId id="280" r:id="rId23"/>
    <p:sldId id="279" r:id="rId24"/>
    <p:sldId id="285" r:id="rId25"/>
    <p:sldId id="286" r:id="rId26"/>
    <p:sldId id="288" r:id="rId27"/>
    <p:sldId id="284" r:id="rId28"/>
    <p:sldId id="289" r:id="rId29"/>
    <p:sldId id="283" r:id="rId30"/>
    <p:sldId id="282" r:id="rId31"/>
    <p:sldId id="290" r:id="rId32"/>
    <p:sldId id="291" r:id="rId33"/>
    <p:sldId id="292" r:id="rId34"/>
    <p:sldId id="305" r:id="rId35"/>
    <p:sldId id="342" r:id="rId36"/>
    <p:sldId id="343" r:id="rId37"/>
    <p:sldId id="344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9" r:id="rId51"/>
    <p:sldId id="310" r:id="rId52"/>
    <p:sldId id="345" r:id="rId53"/>
    <p:sldId id="312" r:id="rId54"/>
    <p:sldId id="313" r:id="rId55"/>
    <p:sldId id="314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47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6" r:id="rId77"/>
    <p:sldId id="337" r:id="rId78"/>
    <p:sldId id="338" r:id="rId79"/>
    <p:sldId id="346" r:id="rId80"/>
    <p:sldId id="339" r:id="rId81"/>
    <p:sldId id="340" r:id="rId82"/>
    <p:sldId id="341" r:id="rId83"/>
    <p:sldId id="278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016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71E93-AEC9-4225-919D-88771C497B0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E7F43-C590-412B-9F27-39CAFEE7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E7F43-C590-412B-9F27-39CAFEE70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0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0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7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3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8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4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E0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E07B-5CE4-440A-99EB-8B916E34863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D4A9-47C6-4558-9CC1-CFB1B2CB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0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Unit 2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273" y="2514600"/>
            <a:ext cx="6400800" cy="1295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Introduction to Cells</a:t>
            </a: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962400"/>
            <a:ext cx="7239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** </a:t>
            </a:r>
            <a:r>
              <a:rPr lang="en-US" sz="4000" dirty="0" smtClean="0"/>
              <a:t>MAIN IDEA**</a:t>
            </a:r>
          </a:p>
          <a:p>
            <a:r>
              <a:rPr lang="en-US" sz="3200" dirty="0" smtClean="0"/>
              <a:t>Cells </a:t>
            </a:r>
            <a:r>
              <a:rPr lang="en-US" sz="3200" dirty="0"/>
              <a:t>are the basic unit of structure and function </a:t>
            </a:r>
            <a:r>
              <a:rPr lang="en-US" sz="3200" dirty="0" smtClean="0"/>
              <a:t>in all </a:t>
            </a:r>
            <a:r>
              <a:rPr lang="en-US" sz="3200" b="1" u="sng" dirty="0"/>
              <a:t>living</a:t>
            </a:r>
            <a:r>
              <a:rPr lang="en-US" sz="3200" dirty="0"/>
              <a:t> things.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981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/>
              <a:t>. History</a:t>
            </a:r>
            <a:endParaRPr lang="en-US" dirty="0" smtClean="0">
              <a:effectLst/>
            </a:endParaRP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In </a:t>
            </a:r>
            <a:r>
              <a:rPr lang="en-US" u="sng" dirty="0"/>
              <a:t>1838</a:t>
            </a:r>
            <a:r>
              <a:rPr lang="en-US" dirty="0"/>
              <a:t> </a:t>
            </a:r>
            <a:r>
              <a:rPr lang="en-US" dirty="0" err="1"/>
              <a:t>Matthais</a:t>
            </a:r>
            <a:r>
              <a:rPr lang="en-US" dirty="0"/>
              <a:t> </a:t>
            </a:r>
            <a:r>
              <a:rPr lang="en-US" dirty="0" err="1"/>
              <a:t>Schleiden</a:t>
            </a:r>
            <a:r>
              <a:rPr lang="en-US" dirty="0"/>
              <a:t> proposed that every structural element </a:t>
            </a:r>
            <a:r>
              <a:rPr lang="en-US" dirty="0" smtClean="0"/>
              <a:t>of </a:t>
            </a:r>
            <a:r>
              <a:rPr lang="en-US" dirty="0"/>
              <a:t>plants is composed of cells or the products of </a:t>
            </a:r>
            <a:r>
              <a:rPr lang="en-US" u="sng" dirty="0"/>
              <a:t>cells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 descr="http://ts2.mm.bing.net/th?id=H.4709205200866041&amp;w=152&amp;h=18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198201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s3.mm.bing.net/th?id=H.4886647440737298&amp;w=174&amp;h=169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8762"/>
            <a:ext cx="2209800" cy="21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5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History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2</a:t>
            </a:r>
            <a:r>
              <a:rPr lang="en-US" dirty="0"/>
              <a:t>. In </a:t>
            </a:r>
            <a:r>
              <a:rPr lang="en-US" u="sng" dirty="0"/>
              <a:t>1839</a:t>
            </a:r>
            <a:r>
              <a:rPr lang="en-US" dirty="0"/>
              <a:t> a fellow German, Theodor Schwann, proposed that in </a:t>
            </a:r>
            <a:r>
              <a:rPr lang="en-US" dirty="0" smtClean="0"/>
              <a:t>animals </a:t>
            </a:r>
            <a:r>
              <a:rPr lang="en-US" dirty="0"/>
              <a:t>too every structural element is composed of cells or cell </a:t>
            </a:r>
            <a:r>
              <a:rPr lang="en-US" dirty="0" smtClean="0"/>
              <a:t>products.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 descr="http://ts3.mm.bing.net/th?id=H.4878654514987302&amp;w=149&amp;h=183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179923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s4.mm.bing.net/th?id=H.4912228281549279&amp;w=164&amp;h=188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7516"/>
            <a:ext cx="2057400" cy="235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7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A.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3</a:t>
            </a:r>
            <a:r>
              <a:rPr lang="en-US" dirty="0"/>
              <a:t>. In </a:t>
            </a:r>
            <a:r>
              <a:rPr lang="en-US" u="sng" dirty="0"/>
              <a:t>1855</a:t>
            </a:r>
            <a:r>
              <a:rPr lang="en-US" dirty="0"/>
              <a:t> Rudolf Virchow writes and publishes that every cell is </a:t>
            </a:r>
            <a:r>
              <a:rPr lang="en-US" dirty="0" smtClean="0"/>
              <a:t>produced </a:t>
            </a:r>
            <a:r>
              <a:rPr lang="en-US" dirty="0"/>
              <a:t>from another cell.</a:t>
            </a:r>
          </a:p>
        </p:txBody>
      </p:sp>
      <p:pic>
        <p:nvPicPr>
          <p:cNvPr id="11266" name="Picture 2" descr="http://ts4.mm.bing.net/th?id=H.4616975072758771&amp;w=129&amp;h=16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1984375" cy="25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s2.mm.bing.net/th?id=H.4592317638314817&amp;w=208&amp;h=186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97" y="3632414"/>
            <a:ext cx="2605448" cy="23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4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All living things are made of </a:t>
            </a:r>
            <a:r>
              <a:rPr lang="en-US" u="sng" dirty="0"/>
              <a:t>cells</a:t>
            </a:r>
            <a:r>
              <a:rPr lang="en-US" dirty="0"/>
              <a:t>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2292" name="Picture 4" descr="http://crescentok.com/staff/jaskew/isr/biology/comic/cel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7338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3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Cells are the basic units of structure and function of </a:t>
            </a:r>
            <a:r>
              <a:rPr lang="en-US" u="sng" dirty="0"/>
              <a:t>life</a:t>
            </a:r>
            <a:r>
              <a:rPr lang="en-US" dirty="0"/>
              <a:t>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2" descr="http://ts1.mm.bing.net/th?id=H.4650896705259192&amp;w=199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3352800" cy="316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0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3. Cells come only from other pre-existing </a:t>
            </a:r>
            <a:r>
              <a:rPr lang="en-US" u="sng" dirty="0"/>
              <a:t>cells</a:t>
            </a:r>
            <a:r>
              <a:rPr lang="en-US" dirty="0"/>
              <a:t>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3314" name="Picture 2" descr="http://www.infoplease.com/images/cig/biology/02fig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429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2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III.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/>
              <a:t>. Compound Light Microscope</a:t>
            </a:r>
            <a:endParaRPr lang="en-US" dirty="0" smtClean="0">
              <a:effectLst/>
            </a:endParaRP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It works by </a:t>
            </a:r>
            <a:r>
              <a:rPr lang="en-US" u="sng" dirty="0"/>
              <a:t>light</a:t>
            </a:r>
            <a:r>
              <a:rPr lang="en-US" dirty="0"/>
              <a:t> passing through an object and then combining the </a:t>
            </a:r>
            <a:r>
              <a:rPr lang="en-US" dirty="0" smtClean="0"/>
              <a:t>two </a:t>
            </a:r>
            <a:r>
              <a:rPr lang="en-US" dirty="0"/>
              <a:t>sets of lenses it has to magnify and </a:t>
            </a:r>
            <a:r>
              <a:rPr lang="en-US" u="sng" dirty="0"/>
              <a:t>focus</a:t>
            </a:r>
            <a:r>
              <a:rPr lang="en-US" dirty="0"/>
              <a:t> an image.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5362" name="Picture 2" descr="http://ts2.mm.bing.net/th?id=H.4542049363165253&amp;w=195&amp;h=18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2348701" cy="22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A. Compound Light Microscope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The magnification typically ranges from approximately </a:t>
            </a:r>
            <a:r>
              <a:rPr lang="en-US" u="sng" dirty="0"/>
              <a:t>40</a:t>
            </a:r>
            <a:r>
              <a:rPr lang="en-US" dirty="0"/>
              <a:t> X to </a:t>
            </a:r>
            <a:r>
              <a:rPr lang="en-US" u="sng" dirty="0" smtClean="0"/>
              <a:t>1,000 </a:t>
            </a:r>
            <a:r>
              <a:rPr lang="en-US" u="sng" dirty="0"/>
              <a:t>X</a:t>
            </a:r>
            <a:endParaRPr lang="en-US" u="sng" dirty="0" smtClean="0">
              <a:effectLst/>
            </a:endParaRPr>
          </a:p>
          <a:p>
            <a:endParaRPr lang="en-US" dirty="0"/>
          </a:p>
        </p:txBody>
      </p:sp>
      <p:pic>
        <p:nvPicPr>
          <p:cNvPr id="16386" name="Picture 2" descr="http://ts4.mm.bing.net/th?id=H.5033041382214523&amp;w=176&amp;h=169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01290"/>
            <a:ext cx="2895600" cy="27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5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Compound Light Microscope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3</a:t>
            </a:r>
            <a:r>
              <a:rPr lang="en-US" dirty="0"/>
              <a:t>. The total magnification of an image is calculated by </a:t>
            </a:r>
            <a:r>
              <a:rPr lang="en-US" u="sng" dirty="0"/>
              <a:t>multiplying</a:t>
            </a:r>
            <a:r>
              <a:rPr lang="en-US" dirty="0"/>
              <a:t> the </a:t>
            </a:r>
            <a:r>
              <a:rPr lang="en-US" dirty="0" smtClean="0"/>
              <a:t>magnification </a:t>
            </a:r>
            <a:r>
              <a:rPr lang="en-US" dirty="0"/>
              <a:t>of the ocular by the magnification of the </a:t>
            </a:r>
            <a:r>
              <a:rPr lang="en-US" u="sng" dirty="0"/>
              <a:t>objective</a:t>
            </a:r>
            <a:endParaRPr lang="en-US" u="sng" dirty="0" smtClean="0">
              <a:effectLst/>
            </a:endParaRPr>
          </a:p>
          <a:p>
            <a:endParaRPr lang="en-US" dirty="0"/>
          </a:p>
        </p:txBody>
      </p:sp>
      <p:pic>
        <p:nvPicPr>
          <p:cNvPr id="17410" name="Picture 2" descr="http://ts2.mm.bing.net/th?id=H.4627201384122469&amp;w=142&amp;h=182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81927"/>
            <a:ext cx="2438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s1.mm.bing.net/th?id=H.4778478697056480&amp;w=117&amp;h=174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08046"/>
            <a:ext cx="1730981" cy="25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science.halleyhosting.com/sci/ibbio/cells/pics/microscope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886200"/>
            <a:ext cx="2222532" cy="257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41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Electron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It transmits </a:t>
            </a:r>
            <a:r>
              <a:rPr lang="en-US" u="sng" dirty="0"/>
              <a:t>electrons</a:t>
            </a:r>
            <a:r>
              <a:rPr lang="en-US" dirty="0"/>
              <a:t> through a small piece of a specimen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8436" name="Picture 4" descr="http://www.bioimaging.ubc.ca/wp-content/uploads/2011/02/EM_hitachi_H7600_TE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420053" cy="43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3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 First to See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sz="2800" dirty="0"/>
              <a:t>A. About 1590, two Dutch eye glass makers, </a:t>
            </a:r>
            <a:r>
              <a:rPr lang="en-US" sz="2800" dirty="0" smtClean="0"/>
              <a:t>Zacharias </a:t>
            </a:r>
            <a:r>
              <a:rPr lang="en-US" sz="2800" u="sng" dirty="0"/>
              <a:t>Janssen</a:t>
            </a:r>
            <a:r>
              <a:rPr lang="en-US" sz="2800" dirty="0"/>
              <a:t> and his son </a:t>
            </a:r>
            <a:r>
              <a:rPr lang="en-US" sz="2800" dirty="0" smtClean="0"/>
              <a:t>Hans</a:t>
            </a:r>
            <a:r>
              <a:rPr lang="en-US" sz="2800" dirty="0"/>
              <a:t>, </a:t>
            </a:r>
            <a:r>
              <a:rPr lang="en-US" sz="2800" dirty="0" smtClean="0"/>
              <a:t>while </a:t>
            </a:r>
            <a:r>
              <a:rPr lang="en-US" sz="2800" dirty="0"/>
              <a:t>experimenting with several lenses in a tube, discovered that </a:t>
            </a:r>
            <a:r>
              <a:rPr lang="en-US" sz="2800" dirty="0" smtClean="0"/>
              <a:t>nearby </a:t>
            </a:r>
            <a:r>
              <a:rPr lang="en-US" sz="2800" dirty="0"/>
              <a:t>objects </a:t>
            </a:r>
            <a:r>
              <a:rPr lang="en-US" sz="2800" dirty="0" smtClean="0"/>
              <a:t>appeared </a:t>
            </a:r>
            <a:r>
              <a:rPr lang="en-US" sz="2800" dirty="0"/>
              <a:t>greatly </a:t>
            </a:r>
            <a:r>
              <a:rPr lang="en-US" sz="2800" u="sng" dirty="0" smtClean="0"/>
              <a:t>enlarged</a:t>
            </a:r>
            <a:r>
              <a:rPr lang="en-US" sz="2800" dirty="0" smtClean="0"/>
              <a:t>.</a:t>
            </a:r>
            <a:endParaRPr lang="en-US" sz="2800" dirty="0" smtClean="0">
              <a:effectLst/>
            </a:endParaRPr>
          </a:p>
          <a:p>
            <a:endParaRPr lang="en-US" dirty="0"/>
          </a:p>
        </p:txBody>
      </p:sp>
      <p:pic>
        <p:nvPicPr>
          <p:cNvPr id="1026" name="Picture 2" descr="http://ts3.mm.bing.net/th?id=H.4813237839661682&amp;w=159&amp;h=183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15144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th?id=H.4706658255373044&amp;w=246&amp;h=183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70218"/>
            <a:ext cx="23431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1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Electron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It allows a person to see microscope images magnified up to </a:t>
            </a:r>
            <a:r>
              <a:rPr lang="en-US" u="sng" dirty="0"/>
              <a:t>two</a:t>
            </a:r>
            <a:r>
              <a:rPr lang="en-US" dirty="0"/>
              <a:t> </a:t>
            </a:r>
            <a:r>
              <a:rPr lang="en-US" dirty="0" smtClean="0"/>
              <a:t>million </a:t>
            </a:r>
            <a:r>
              <a:rPr lang="en-US" dirty="0"/>
              <a:t>times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9458" name="Picture 2" descr="http://ts1.mm.bing.net/th?id=H.4774806485272828&amp;w=237&amp;h=16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47241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s1.mm.bing.net/th?id=H.5024369858252020&amp;w=236&amp;h=168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7378"/>
            <a:ext cx="2247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ts3.mm.bing.net/th?id=H.4840858807175182&amp;w=221&amp;h=179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61673"/>
            <a:ext cx="2199104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ts1.mm.bing.net/th?id=H.4767170069923848&amp;w=250&amp;h=178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00" y="4796270"/>
            <a:ext cx="23812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www.ahmedabdelhamid.com/main/wp-content/uploads/2011/06/swine_fl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30" y="2714625"/>
            <a:ext cx="2698040" cy="182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2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Parts of a Compound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Eyepiece: this is used for viewing and it contains a lens that 	</a:t>
            </a:r>
            <a:r>
              <a:rPr lang="en-US" u="sng" dirty="0" smtClean="0"/>
              <a:t>magnifies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20482" name="Picture 2" descr="http://ts4.mm.bing.net/th?id=H.4723889671374327&amp;w=180&amp;h=183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1714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ts4.mm.bing.net/th?id=H.4561780459243271&amp;w=187&amp;h=183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23673"/>
            <a:ext cx="233596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362200" y="3539837"/>
            <a:ext cx="1371600" cy="117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3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Parts of a Compound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2</a:t>
            </a:r>
            <a:r>
              <a:rPr lang="en-US" dirty="0"/>
              <a:t>. Arm: supports the </a:t>
            </a:r>
            <a:r>
              <a:rPr lang="en-US" u="sng" dirty="0"/>
              <a:t>eyepiece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506" name="Picture 2" descr="http://ecx.images-amazon.com/images/I/41PHSOpaLCL._SL500_AA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505200" y="3200400"/>
            <a:ext cx="1676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92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Parts of a Compound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dirty="0"/>
              <a:t>. Coarse focus knob: brings an object into </a:t>
            </a:r>
            <a:r>
              <a:rPr lang="en-US" u="sng" dirty="0"/>
              <a:t>focus</a:t>
            </a:r>
            <a:r>
              <a:rPr lang="en-US" dirty="0"/>
              <a:t> at low or medium </a:t>
            </a:r>
            <a:r>
              <a:rPr lang="en-US" dirty="0" smtClean="0"/>
              <a:t>power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22530" name="Picture 2" descr="http://ts4.mm.bing.net/th?id=H.4575434159030719&amp;w=124&amp;h=183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22718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ts3.mm.bing.net/th?id=H.4656248223237090&amp;w=151&amp;h=165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28602"/>
            <a:ext cx="1905000" cy="208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0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Parts of a Compound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dirty="0"/>
              <a:t>. Fine focus knob: brings an object into </a:t>
            </a:r>
            <a:r>
              <a:rPr lang="en-US" u="sng" dirty="0"/>
              <a:t>focus</a:t>
            </a:r>
            <a:r>
              <a:rPr lang="en-US" dirty="0"/>
              <a:t> at high power.</a:t>
            </a:r>
            <a:br>
              <a:rPr lang="en-US" dirty="0"/>
            </a:br>
            <a:endParaRPr lang="en-US" dirty="0"/>
          </a:p>
        </p:txBody>
      </p:sp>
      <p:pic>
        <p:nvPicPr>
          <p:cNvPr id="23554" name="Picture 2" descr="http://classconnection.s3.amazonaws.com/1711/flashcards/20611/jpg/fine%20focus%20kn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2057399" cy="34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ts2.mm.bing.net/th?id=H.4656248223237089&amp;w=178&amp;h=177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67667"/>
            <a:ext cx="2385124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7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Parts of a Compound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</a:t>
            </a:r>
            <a:r>
              <a:rPr lang="en-US" dirty="0"/>
              <a:t>. Objective lenses: magnifies the </a:t>
            </a:r>
            <a:r>
              <a:rPr lang="en-US" u="sng" dirty="0"/>
              <a:t>image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24578" name="Picture 2" descr="http://ts4.mm.bing.net/th?id=H.4823374000753115&amp;w=262&amp;h=179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24955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ts4.mm.bing.net/th?id=H.4642710505849403&amp;w=211&amp;h=181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86151"/>
            <a:ext cx="20097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352800" y="29718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3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Parts of a Compound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smtClean="0"/>
              <a:t>Revolving </a:t>
            </a:r>
            <a:r>
              <a:rPr lang="en-US" dirty="0"/>
              <a:t>nosepiece: Holds the three objective </a:t>
            </a:r>
            <a:r>
              <a:rPr lang="en-US" u="sng" dirty="0"/>
              <a:t>lenses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25602" name="Picture 2" descr="http://www.astolab.com/product/Microscopes/Compound%20Lab%20Micr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2413601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72000" y="36576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4" descr="http://www.microscope-depot.com/images/product/300/RT-06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718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990600" y="41910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7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Parts of a Compound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</a:t>
            </a:r>
            <a:r>
              <a:rPr lang="en-US" dirty="0"/>
              <a:t>. Stage: supports the </a:t>
            </a:r>
            <a:r>
              <a:rPr lang="en-US" u="sng" dirty="0"/>
              <a:t>slide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26626" name="Picture 2" descr="http://thumbs4.picclick.com/d/w500/pict/170272906591_/40X-1600X-VET-LAB-COMPOUND-MICROSCOPE-MECH-S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143000" y="4648200"/>
            <a:ext cx="1676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8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Parts of a Compound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r>
              <a:rPr lang="en-US" dirty="0"/>
              <a:t>. Stage clips: holds the </a:t>
            </a:r>
            <a:r>
              <a:rPr lang="en-US" u="sng" dirty="0"/>
              <a:t>slide</a:t>
            </a:r>
            <a:r>
              <a:rPr lang="en-US" dirty="0"/>
              <a:t> in place.</a:t>
            </a:r>
            <a:br>
              <a:rPr lang="en-US" dirty="0"/>
            </a:br>
            <a:endParaRPr lang="en-US" dirty="0"/>
          </a:p>
        </p:txBody>
      </p:sp>
      <p:pic>
        <p:nvPicPr>
          <p:cNvPr id="27650" name="Picture 2" descr="http://ts4.mm.bing.net/th?id=H.4736224790512039&amp;w=250&amp;h=17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971800"/>
            <a:ext cx="3130407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ts1.mm.bing.net/th?id=H.4808092506981260&amp;w=217&amp;h=182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5" y="2971800"/>
            <a:ext cx="2657475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95600" y="37338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8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Parts of a Compound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</a:t>
            </a:r>
            <a:r>
              <a:rPr lang="en-US" dirty="0"/>
              <a:t>. Light source: supplies </a:t>
            </a:r>
            <a:r>
              <a:rPr lang="en-US" u="sng" dirty="0"/>
              <a:t>light</a:t>
            </a:r>
            <a:r>
              <a:rPr lang="en-US" dirty="0"/>
              <a:t> to view the slide.</a:t>
            </a:r>
            <a:br>
              <a:rPr lang="en-US" dirty="0"/>
            </a:br>
            <a:endParaRPr lang="en-US" dirty="0"/>
          </a:p>
        </p:txBody>
      </p:sp>
      <p:pic>
        <p:nvPicPr>
          <p:cNvPr id="28676" name="Picture 4" descr="http://ts4.mm.bing.net/th?id=H.5032251119176459&amp;w=99&amp;h=17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2115621" cy="38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67000" y="5105400"/>
            <a:ext cx="2362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I. First to See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sz="2800" dirty="0"/>
              <a:t>B. In </a:t>
            </a:r>
            <a:r>
              <a:rPr lang="en-US" sz="2800" dirty="0" smtClean="0"/>
              <a:t>1609, </a:t>
            </a:r>
            <a:r>
              <a:rPr lang="en-US" sz="2800" u="sng" dirty="0" smtClean="0"/>
              <a:t>Galileo</a:t>
            </a:r>
            <a:r>
              <a:rPr lang="en-US" sz="2800" dirty="0" smtClean="0"/>
              <a:t>, </a:t>
            </a:r>
            <a:r>
              <a:rPr lang="en-US" sz="2800" dirty="0"/>
              <a:t>father of modern physics and astronomy, </a:t>
            </a:r>
            <a:r>
              <a:rPr lang="en-US" sz="2800" dirty="0" smtClean="0"/>
              <a:t>worked </a:t>
            </a:r>
            <a:r>
              <a:rPr lang="en-US" sz="2800" dirty="0"/>
              <a:t>out the principles of lenses, </a:t>
            </a:r>
            <a:r>
              <a:rPr lang="en-US" sz="2800" dirty="0" smtClean="0"/>
              <a:t>and added </a:t>
            </a:r>
            <a:r>
              <a:rPr lang="en-US" sz="2800" dirty="0"/>
              <a:t>a </a:t>
            </a:r>
            <a:r>
              <a:rPr lang="en-US" sz="2800" dirty="0" smtClean="0"/>
              <a:t>focusing </a:t>
            </a:r>
            <a:r>
              <a:rPr lang="en-US" sz="2800" dirty="0"/>
              <a:t>device to his microscope.  Later, he went on to explore the heavens </a:t>
            </a:r>
            <a:r>
              <a:rPr lang="en-US" sz="2800" dirty="0" smtClean="0"/>
              <a:t>with </a:t>
            </a:r>
            <a:r>
              <a:rPr lang="en-US" sz="2800" dirty="0"/>
              <a:t>his </a:t>
            </a:r>
            <a:r>
              <a:rPr lang="en-US" sz="2800" u="sng" dirty="0"/>
              <a:t>telescopes</a:t>
            </a:r>
            <a:r>
              <a:rPr lang="en-US" dirty="0"/>
              <a:t>.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ts3.mm.bing.net/th?id=H.4622545651369070&amp;w=245&amp;h=182&amp;c=7&amp;rs=1&amp;qlt=8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3048000" cy="22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cro.magnet.fsu.edu/primer/museum/images/galil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742996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4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Parts of a Compound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</a:t>
            </a:r>
            <a:r>
              <a:rPr lang="en-US" dirty="0"/>
              <a:t>. Base: </a:t>
            </a:r>
            <a:r>
              <a:rPr lang="en-US" u="sng" dirty="0"/>
              <a:t>supports</a:t>
            </a:r>
            <a:r>
              <a:rPr lang="en-US" dirty="0"/>
              <a:t> the entire microscope.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29698" name="Picture 2" descr="http://www.tissue-cell-culture.com/images/products/related/microscopes/1200cm_msc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124200" cy="37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066800" y="5257800"/>
            <a:ext cx="2438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6400800" cy="17526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Cell Parts</a:t>
            </a:r>
            <a:endParaRPr lang="en-US" sz="9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42" name="Picture 2" descr="http://ts3.mm.bing.net/th?id=H.4841636238591590&amp;w=249&amp;h=174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657600"/>
            <a:ext cx="3707522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27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/>
              <a:t>Cell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A. </a:t>
            </a:r>
            <a:r>
              <a:rPr lang="en-US" dirty="0">
                <a:solidFill>
                  <a:prstClr val="black"/>
                </a:solidFill>
              </a:rPr>
              <a:t>Prokaryotes </a:t>
            </a:r>
            <a:r>
              <a:rPr lang="en-US" dirty="0" smtClean="0">
                <a:solidFill>
                  <a:prstClr val="black"/>
                </a:solidFill>
              </a:rPr>
              <a:t>do </a:t>
            </a:r>
            <a:r>
              <a:rPr lang="en-US" dirty="0">
                <a:solidFill>
                  <a:prstClr val="black"/>
                </a:solidFill>
              </a:rPr>
              <a:t>not have a nucleus or any other membrane bound </a:t>
            </a:r>
            <a:r>
              <a:rPr lang="en-US" u="sng" dirty="0">
                <a:solidFill>
                  <a:prstClr val="black"/>
                </a:solidFill>
              </a:rPr>
              <a:t>organelles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2895600"/>
            <a:ext cx="449897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81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/>
              <a:t>Cell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/>
              <a:t>Eukaryote have a membrane bound nucleus and other organelles within each of their </a:t>
            </a:r>
            <a:r>
              <a:rPr lang="en-US" u="sng" dirty="0"/>
              <a:t>cells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2" descr="http://ts3.mm.bing.net/th?id=H.4631805583687898&amp;w=250&amp;h=173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216987" cy="291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4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Animal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/>
              <a:t>Cell Membrane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the </a:t>
            </a:r>
            <a:r>
              <a:rPr lang="en-US" u="sng" dirty="0"/>
              <a:t>outer</a:t>
            </a:r>
            <a:r>
              <a:rPr lang="en-US" dirty="0"/>
              <a:t> boundary of the cell. </a:t>
            </a:r>
            <a:br>
              <a:rPr lang="en-US" dirty="0"/>
            </a:br>
            <a:endParaRPr lang="en-US" dirty="0"/>
          </a:p>
        </p:txBody>
      </p:sp>
      <p:pic>
        <p:nvPicPr>
          <p:cNvPr id="55298" name="Picture 2" descr="http://ts3.mm.bing.net/th?id=H.4997101101712250&amp;w=277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916382"/>
            <a:ext cx="4940027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96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/>
              <a:t>. Double layer of phospholipids with </a:t>
            </a:r>
            <a:r>
              <a:rPr lang="en-US" u="sng" dirty="0"/>
              <a:t>proteins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1746" name="Picture 2" descr="http://ts3.mm.bing.net/th?id=H.4531372108415158&amp;w=342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596062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41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3.it </a:t>
            </a:r>
            <a:r>
              <a:rPr lang="en-US" dirty="0"/>
              <a:t>is selectively permeable - allows </a:t>
            </a:r>
            <a:r>
              <a:rPr lang="en-US" b="1" u="sng" dirty="0"/>
              <a:t>some</a:t>
            </a:r>
            <a:r>
              <a:rPr lang="en-US" dirty="0"/>
              <a:t> molecules to pass through, </a:t>
            </a:r>
            <a:r>
              <a:rPr lang="en-US" dirty="0" smtClean="0"/>
              <a:t>while keeping </a:t>
            </a:r>
            <a:r>
              <a:rPr lang="en-US" dirty="0"/>
              <a:t>others </a:t>
            </a:r>
            <a:r>
              <a:rPr lang="en-US" b="1" u="sng" dirty="0"/>
              <a:t>out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2770" name="Picture 2" descr="http://ts4.mm.bing.net/th?id=H.4892922415678835&amp;w=216&amp;h=171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95600"/>
            <a:ext cx="4419600" cy="3498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719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/>
              <a:t>Maintains </a:t>
            </a:r>
            <a:r>
              <a:rPr lang="en-US" u="sng" dirty="0"/>
              <a:t>homeostasis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33794" name="Picture 2" descr="http://ts1.mm.bing.net/th?id=H.5053313640040632&amp;w=262&amp;h=180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4343400" cy="2984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00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</a:t>
            </a:r>
            <a:r>
              <a:rPr lang="en-US" dirty="0"/>
              <a:t>Nucleus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Large oval body near the </a:t>
            </a:r>
            <a:r>
              <a:rPr lang="en-US" u="sng" dirty="0"/>
              <a:t>center</a:t>
            </a:r>
            <a:r>
              <a:rPr lang="en-US" dirty="0"/>
              <a:t> of the cell. </a:t>
            </a:r>
            <a:br>
              <a:rPr lang="en-US" dirty="0"/>
            </a:br>
            <a:endParaRPr lang="en-US" dirty="0"/>
          </a:p>
        </p:txBody>
      </p:sp>
      <p:pic>
        <p:nvPicPr>
          <p:cNvPr id="59394" name="Picture 2" descr="http://ts2.mm.bing.net/th?id=H.4902083537010741&amp;w=264&amp;h=185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4572000" cy="3203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84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dirty="0"/>
              <a:t>The </a:t>
            </a:r>
            <a:r>
              <a:rPr lang="en-US" u="sng" dirty="0"/>
              <a:t>control</a:t>
            </a:r>
            <a:r>
              <a:rPr lang="en-US" dirty="0"/>
              <a:t> center for all activity.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5058" name="Picture 2" descr="http://youngbloodbiology.wikispaces.com/file/view/nucleus_1.png/106058269/nucleus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743200"/>
            <a:ext cx="3781425" cy="321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79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I. First to See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sz="2800" dirty="0"/>
              <a:t>C. Anton van Leeuwenhoek, in the mid 1600’s taught himself new </a:t>
            </a:r>
            <a:r>
              <a:rPr lang="en-US" sz="2800" dirty="0" smtClean="0"/>
              <a:t>methods which </a:t>
            </a:r>
            <a:r>
              <a:rPr lang="en-US" sz="2800" dirty="0"/>
              <a:t>gave magnifications up to </a:t>
            </a:r>
            <a:r>
              <a:rPr lang="en-US" sz="2800" u="sng" dirty="0"/>
              <a:t>270</a:t>
            </a:r>
            <a:r>
              <a:rPr lang="en-US" sz="2800" dirty="0"/>
              <a:t> </a:t>
            </a:r>
            <a:r>
              <a:rPr lang="en-US" sz="2800" dirty="0" smtClean="0"/>
              <a:t>times. </a:t>
            </a:r>
            <a:r>
              <a:rPr lang="en-US" sz="2800" dirty="0"/>
              <a:t>This led to the building of his </a:t>
            </a:r>
            <a:r>
              <a:rPr lang="en-US" sz="2800" u="sng" dirty="0" smtClean="0"/>
              <a:t>microscopes</a:t>
            </a:r>
            <a:r>
              <a:rPr lang="en-US" sz="2800" dirty="0" smtClean="0"/>
              <a:t> </a:t>
            </a:r>
            <a:r>
              <a:rPr lang="en-US" sz="2800" dirty="0"/>
              <a:t>and the biological discoveries for which he is famous.</a:t>
            </a:r>
            <a:endParaRPr lang="en-US" sz="2800" dirty="0" smtClean="0">
              <a:effectLst/>
            </a:endParaRPr>
          </a:p>
          <a:p>
            <a:endParaRPr lang="en-US" dirty="0"/>
          </a:p>
        </p:txBody>
      </p:sp>
      <p:pic>
        <p:nvPicPr>
          <p:cNvPr id="3074" name="Picture 2" descr="http://3.bp.blogspot.com/-fnRCOsz6Fk0/UTqMIMaIEzI/AAAAAAAAAMc/6P7q2KjuIsk/s1600/leeuwenhoek_micr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5486400" cy="22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3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dirty="0"/>
              <a:t>. Contains the hereditary material of the cell - </a:t>
            </a:r>
            <a:r>
              <a:rPr lang="en-US" u="sng" dirty="0"/>
              <a:t>DNA</a:t>
            </a:r>
            <a:r>
              <a:rPr lang="en-US" dirty="0"/>
              <a:t>. 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</a:t>
            </a:r>
            <a:r>
              <a:rPr lang="en-US" dirty="0"/>
              <a:t>. at this stage they are called </a:t>
            </a:r>
            <a:r>
              <a:rPr lang="en-US" u="sng" dirty="0"/>
              <a:t>Chromatin</a:t>
            </a:r>
            <a:endParaRPr lang="en-US" u="sng" dirty="0" smtClean="0"/>
          </a:p>
          <a:p>
            <a:r>
              <a:rPr lang="en-US" dirty="0"/>
              <a:t>	</a:t>
            </a:r>
            <a:r>
              <a:rPr lang="en-US" dirty="0" smtClean="0"/>
              <a:t>b</a:t>
            </a:r>
            <a:r>
              <a:rPr lang="en-US" dirty="0"/>
              <a:t>. they will later become </a:t>
            </a:r>
            <a:r>
              <a:rPr lang="en-US" u="sng" dirty="0" smtClean="0"/>
              <a:t>Chromosomes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1986" name="Picture 2" descr="http://ts1.mm.bing.net/th?id=H.4780140883805080&amp;w=265&amp;h=157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62400"/>
            <a:ext cx="4548218" cy="2694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608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dirty="0"/>
              <a:t>. Surrounded by a </a:t>
            </a:r>
            <a:r>
              <a:rPr lang="en-US" u="sng" dirty="0"/>
              <a:t>nuclear</a:t>
            </a:r>
            <a:r>
              <a:rPr lang="en-US" dirty="0"/>
              <a:t> membrane.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3010" name="Picture 2" descr="http://ts3.mm.bing.net/th?id=H.4692411890927614&amp;w=217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0"/>
            <a:ext cx="2971800" cy="2574648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362200" y="4495800"/>
            <a:ext cx="2895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u="sng" dirty="0" smtClean="0"/>
              <a:t>Fluid</a:t>
            </a:r>
            <a:r>
              <a:rPr lang="en-US" dirty="0" smtClean="0"/>
              <a:t> </a:t>
            </a:r>
            <a:r>
              <a:rPr lang="en-US" dirty="0"/>
              <a:t>in nucleus is called </a:t>
            </a:r>
            <a:r>
              <a:rPr lang="en-US" dirty="0" err="1"/>
              <a:t>nucleoplasm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4034" name="Picture 2" descr="http://ts2.mm.bing.net/th?id=H.4518998286205533&amp;w=220&amp;h=176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71800"/>
            <a:ext cx="4343400" cy="3474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55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Nuclear Membrane (</a:t>
            </a:r>
            <a:r>
              <a:rPr lang="en-US" u="sng" dirty="0" smtClean="0"/>
              <a:t>envelope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Surrounds </a:t>
            </a:r>
            <a:r>
              <a:rPr lang="en-US" u="sng" dirty="0" smtClean="0"/>
              <a:t>nucleus</a:t>
            </a:r>
          </a:p>
        </p:txBody>
      </p:sp>
      <p:pic>
        <p:nvPicPr>
          <p:cNvPr id="38914" name="Picture 2" descr="http://ts1.mm.bing.net/th?id=H.4824868643800816&amp;w=222&amp;h=171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4267200" cy="3286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84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Nuclear Membrane (</a:t>
            </a:r>
            <a:r>
              <a:rPr lang="en-US" u="sng" dirty="0" smtClean="0"/>
              <a:t>envelope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It is selectively permeable - allows </a:t>
            </a:r>
            <a:r>
              <a:rPr lang="en-US" u="sng" dirty="0"/>
              <a:t>some</a:t>
            </a:r>
            <a:r>
              <a:rPr lang="en-US" dirty="0"/>
              <a:t> molecules to pass through, </a:t>
            </a:r>
            <a:r>
              <a:rPr lang="en-US" dirty="0" smtClean="0"/>
              <a:t>while keeping </a:t>
            </a:r>
            <a:r>
              <a:rPr lang="en-US" dirty="0"/>
              <a:t>others </a:t>
            </a:r>
            <a:r>
              <a:rPr lang="en-US" u="sng" dirty="0" smtClean="0"/>
              <a:t>out.</a:t>
            </a:r>
          </a:p>
        </p:txBody>
      </p:sp>
      <p:pic>
        <p:nvPicPr>
          <p:cNvPr id="58370" name="Picture 2" descr="http://ts4.mm.bing.net/th?id=H.4925452453282783&amp;w=221&amp;h=172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4038600" cy="3143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64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Nuclear Membrane (</a:t>
            </a:r>
            <a:r>
              <a:rPr lang="en-US" u="sng" dirty="0" smtClean="0"/>
              <a:t>envelope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dirty="0"/>
              <a:t>. Openings in the Nuclear envelope are referred to as nuclear </a:t>
            </a:r>
            <a:r>
              <a:rPr lang="en-US" u="sng" dirty="0"/>
              <a:t>pores</a:t>
            </a:r>
            <a:r>
              <a:rPr lang="en-US" dirty="0" smtClean="0"/>
              <a:t>.</a:t>
            </a:r>
          </a:p>
        </p:txBody>
      </p:sp>
      <p:pic>
        <p:nvPicPr>
          <p:cNvPr id="40962" name="Picture 2" descr="http://ts2.mm.bing.net/th?id=H.4868484059302761&amp;w=229&amp;h=180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0"/>
            <a:ext cx="3683847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28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Nuclear Membrane (</a:t>
            </a:r>
            <a:r>
              <a:rPr lang="en-US" u="sng" dirty="0" smtClean="0"/>
              <a:t>envelope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dirty="0"/>
              <a:t>. Controls </a:t>
            </a:r>
            <a:r>
              <a:rPr lang="en-US" u="sng" dirty="0"/>
              <a:t>movement</a:t>
            </a:r>
            <a:r>
              <a:rPr lang="en-US" dirty="0"/>
              <a:t> of materials in/out of nucleus</a:t>
            </a:r>
          </a:p>
        </p:txBody>
      </p:sp>
      <p:pic>
        <p:nvPicPr>
          <p:cNvPr id="39938" name="Picture 2" descr="http://ts2.mm.bing.net/th?id=H.4841593246058977&amp;w=198&amp;h=180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19400"/>
            <a:ext cx="3733800" cy="3394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05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Nucleolus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is found in the </a:t>
            </a:r>
            <a:r>
              <a:rPr lang="en-US" u="sng" dirty="0"/>
              <a:t>nucleus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http://ts1.mm.bing.net/th?id=H.4795100214723728&amp;w=259&amp;h=183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11720"/>
            <a:ext cx="4419600" cy="3122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91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Nucleolus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Contains </a:t>
            </a:r>
            <a:r>
              <a:rPr lang="en-US" dirty="0"/>
              <a:t>more genetic information (</a:t>
            </a:r>
            <a:r>
              <a:rPr lang="en-US" u="sng" dirty="0"/>
              <a:t>RNA</a:t>
            </a:r>
            <a:r>
              <a:rPr lang="en-US" dirty="0"/>
              <a:t>)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6866" name="Picture 2" descr="http://ts2.mm.bing.net/th?id=H.4512439871997253&amp;w=186&amp;h=17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67000"/>
            <a:ext cx="3733800" cy="3573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69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. Nucleolus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dirty="0"/>
              <a:t>. Make </a:t>
            </a:r>
            <a:r>
              <a:rPr lang="en-US" u="sng" dirty="0" err="1"/>
              <a:t>ribosomes</a:t>
            </a:r>
            <a:r>
              <a:rPr lang="en-US" u="sng" dirty="0"/>
              <a:t> 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37892" name="Picture 4" descr="http://ts2.mm.bing.net/th?id=H.4768535869063745&amp;w=250&amp;h=175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19400"/>
            <a:ext cx="4419600" cy="3093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5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Anton van Leeuwenhoek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He was the first to see and describe bacteria, yeast plants, </a:t>
            </a:r>
            <a:r>
              <a:rPr lang="en-US" dirty="0" smtClean="0"/>
              <a:t>the </a:t>
            </a:r>
            <a:r>
              <a:rPr lang="en-US" dirty="0"/>
              <a:t>life in a drop of water. He called them “</a:t>
            </a:r>
            <a:r>
              <a:rPr lang="en-US" u="sng" dirty="0"/>
              <a:t>wee beasties</a:t>
            </a:r>
            <a:r>
              <a:rPr lang="en-US" dirty="0"/>
              <a:t>” and </a:t>
            </a:r>
            <a:r>
              <a:rPr lang="en-US" dirty="0" smtClean="0"/>
              <a:t>“</a:t>
            </a:r>
            <a:r>
              <a:rPr lang="en-US" dirty="0"/>
              <a:t>animalcules”!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ts1.mm.bing.net/th?id=H.4652623269332536&amp;w=225&amp;h=169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2362200" cy="17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3.mm.bing.net/th?id=H.4967835178043738&amp;w=166&amp;h=169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71012"/>
            <a:ext cx="1828800" cy="18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1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Cytoplasm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Cell material outside the nucleus but within the cell </a:t>
            </a:r>
            <a:r>
              <a:rPr lang="en-US" u="sng" dirty="0"/>
              <a:t>membrane</a:t>
            </a:r>
            <a:r>
              <a:rPr lang="en-US" dirty="0"/>
              <a:t>. 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34818" name="Picture 2" descr="http://ts4.mm.bing.net/th?id=H.4711120751168379&amp;w=239&amp;h=186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4419600" cy="3439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28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Cytoplasm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u="sng" dirty="0"/>
              <a:t>Clear</a:t>
            </a:r>
            <a:r>
              <a:rPr lang="en-US" dirty="0"/>
              <a:t> thick fluid. 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28676" name="Picture 4" descr="http://ts4.mm.bing.net/th?id=H.4580755619119775&amp;w=205&amp;h=179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3962400" cy="3459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08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Cytoplasm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dirty="0"/>
              <a:t>. Contains structures called </a:t>
            </a:r>
            <a:r>
              <a:rPr lang="en-US" u="sng" dirty="0"/>
              <a:t>organelles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ts4.mm.bing.net/th?id=H.5028059194394235&amp;w=279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791200" cy="3902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9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 clear fluid sacs that act as storage areas for </a:t>
            </a:r>
            <a:r>
              <a:rPr lang="en-US" u="sng" dirty="0"/>
              <a:t>food</a:t>
            </a:r>
            <a:r>
              <a:rPr lang="en-US" dirty="0"/>
              <a:t> and waste. 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 descr="http://ts4.mm.bing.net/th?id=H.4796397319687279&amp;w=250&amp;h=173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114800" cy="2847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48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/>
              <a:t>.  In animal cells the vacuoles are much </a:t>
            </a:r>
            <a:r>
              <a:rPr lang="en-US" u="sng" dirty="0"/>
              <a:t>smaller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7650" name="Picture 2" descr="http://ts2.mm.bing.net/th?id=H.4760405479655357&amp;w=201&amp;h=176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0"/>
            <a:ext cx="3306907" cy="2895600"/>
          </a:xfrm>
          <a:prstGeom prst="rect">
            <a:avLst/>
          </a:prstGeom>
          <a:noFill/>
        </p:spPr>
      </p:pic>
      <p:pic>
        <p:nvPicPr>
          <p:cNvPr id="27652" name="Picture 4" descr="http://ts4.mm.bing.net/th?id=H.4965812282918379&amp;w=134&amp;h=180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71800"/>
            <a:ext cx="2438400" cy="3275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23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 </a:t>
            </a:r>
            <a:r>
              <a:rPr lang="en-US" u="sng" dirty="0"/>
              <a:t>Power</a:t>
            </a:r>
            <a:r>
              <a:rPr lang="en-US" dirty="0"/>
              <a:t> house of the cell. </a:t>
            </a:r>
            <a:br>
              <a:rPr lang="en-US" dirty="0"/>
            </a:br>
            <a:endParaRPr lang="en-US" dirty="0"/>
          </a:p>
        </p:txBody>
      </p:sp>
      <p:pic>
        <p:nvPicPr>
          <p:cNvPr id="35842" name="Picture 2" descr="http://ts3.mm.bing.net/th?id=H.4903981982811878&amp;w=209&amp;h=173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3200"/>
            <a:ext cx="3682266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85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dirty="0"/>
              <a:t>They release </a:t>
            </a:r>
            <a:r>
              <a:rPr lang="en-US" u="sng" dirty="0"/>
              <a:t>energy</a:t>
            </a:r>
            <a:r>
              <a:rPr lang="en-US" dirty="0"/>
              <a:t> for cell functions.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ts2.mm.bing.net/th?id=H.4511486402823545&amp;w=247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90800"/>
            <a:ext cx="4648200" cy="353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84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 </a:t>
            </a:r>
            <a:r>
              <a:rPr lang="en-US" u="sng" dirty="0"/>
              <a:t>Peanut</a:t>
            </a:r>
            <a:r>
              <a:rPr lang="en-US" dirty="0"/>
              <a:t> shaped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http://ts2.mm.bing.net/th?id=H.4776704903414629&amp;w=153&amp;h=170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19400"/>
            <a:ext cx="2667000" cy="2963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68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 </a:t>
            </a:r>
            <a:r>
              <a:rPr lang="en-US" u="sng" dirty="0"/>
              <a:t>Tiny</a:t>
            </a:r>
            <a:r>
              <a:rPr lang="en-US" dirty="0"/>
              <a:t> spherical bodies. </a:t>
            </a:r>
            <a:br>
              <a:rPr lang="en-US" dirty="0"/>
            </a:br>
            <a:endParaRPr lang="en-US" dirty="0"/>
          </a:p>
        </p:txBody>
      </p:sp>
      <p:pic>
        <p:nvPicPr>
          <p:cNvPr id="25602" name="Picture 2" descr="http://ts3.mm.bing.net/th?id=H.4964897453247346&amp;w=154&amp;h=156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67000"/>
            <a:ext cx="3581400" cy="362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38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/>
              <a:t>.  Found in the cytoplasm or attached to the endoplasmic reticulum.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http://ts4.mm.bing.net/th?id=H.4739995825669583&amp;w=250&amp;h=15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257800" cy="3322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81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Anton van Leeuwenhoek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Because of his many contributions and discoveries, he </a:t>
            </a:r>
            <a:r>
              <a:rPr lang="en-US" dirty="0"/>
              <a:t>has been called the "</a:t>
            </a:r>
            <a:r>
              <a:rPr lang="en-US" u="sng" dirty="0"/>
              <a:t>Father</a:t>
            </a:r>
            <a:r>
              <a:rPr lang="en-US" dirty="0"/>
              <a:t> of Microscopy".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122" name="Picture 2" descr="http://ts3.mm.bing.net/th?id=H.4879161331681150&amp;w=204&amp;h=180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85127"/>
            <a:ext cx="2895600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3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dirty="0"/>
              <a:t>. Synthesizes </a:t>
            </a:r>
            <a:r>
              <a:rPr lang="en-US" u="sng" dirty="0"/>
              <a:t>proteins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21506" name="Picture 2" descr="http://ts3.mm.bing.net/th?id=H.4686347380392214&amp;w=276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743200"/>
            <a:ext cx="4648200" cy="3166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385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Endoplasmic Reticulum ( ER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A network or </a:t>
            </a:r>
            <a:r>
              <a:rPr lang="en-US" b="1" u="sng" dirty="0" smtClean="0"/>
              <a:t>maze</a:t>
            </a:r>
            <a:r>
              <a:rPr lang="en-US" dirty="0" smtClean="0"/>
              <a:t> of </a:t>
            </a:r>
            <a:r>
              <a:rPr lang="en-US" dirty="0"/>
              <a:t>passageways throughout the cytoplasm. </a:t>
            </a:r>
            <a:br>
              <a:rPr lang="en-US" dirty="0"/>
            </a:br>
            <a:endParaRPr lang="en-US" dirty="0"/>
          </a:p>
        </p:txBody>
      </p:sp>
      <p:pic>
        <p:nvPicPr>
          <p:cNvPr id="56322" name="Picture 2" descr="http://ts3.mm.bing.net/th?id=H.4531908950819858&amp;w=267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19400"/>
            <a:ext cx="4724400" cy="3326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545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Endoplasmic Reticulum ( ER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 It connects the nuclear membrane to the cell </a:t>
            </a:r>
            <a:r>
              <a:rPr lang="en-US" u="sng" dirty="0"/>
              <a:t>membrane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15362" name="Picture 2" descr="http://ts3.mm.bing.net/th?id=H.4874952271793046&amp;w=272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76600"/>
            <a:ext cx="4572000" cy="3160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Endoplasmic Reticulum ( ER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dirty="0"/>
              <a:t>.  Passageway for </a:t>
            </a:r>
            <a:r>
              <a:rPr lang="en-US" u="sng" dirty="0"/>
              <a:t>material</a:t>
            </a:r>
            <a:r>
              <a:rPr lang="en-US" dirty="0"/>
              <a:t> moving though the cell.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ts2.mm.bing.net/th?id=H.5061259367677993&amp;w=247&amp;h=183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2971800"/>
            <a:ext cx="4525361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961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Endoplasmic Reticulum ( ER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4. They also </a:t>
            </a:r>
            <a:r>
              <a:rPr lang="en-US" b="1" u="sng" dirty="0" smtClean="0"/>
              <a:t>produce</a:t>
            </a:r>
            <a:r>
              <a:rPr lang="en-US" dirty="0" smtClean="0"/>
              <a:t> many </a:t>
            </a:r>
            <a:r>
              <a:rPr lang="en-US" dirty="0"/>
              <a:t>substances</a:t>
            </a:r>
          </a:p>
          <a:p>
            <a:endParaRPr lang="en-US" dirty="0"/>
          </a:p>
        </p:txBody>
      </p:sp>
      <p:pic>
        <p:nvPicPr>
          <p:cNvPr id="4" name="Picture 2" descr="http://ts2.mm.bing.net/th?id=H.5061259367677993&amp;w=247&amp;h=183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2971800"/>
            <a:ext cx="4525361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24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Endoplasmic Reticulum ( ER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dirty="0"/>
              <a:t>. Rough ER have </a:t>
            </a:r>
            <a:r>
              <a:rPr lang="en-US" u="sng" dirty="0" err="1"/>
              <a:t>ribosomes</a:t>
            </a:r>
            <a:r>
              <a:rPr lang="en-US" dirty="0"/>
              <a:t> attached.  Smooth ER does not.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4514" name="Picture 2" descr="http://ts3.mm.bing.net/th?id=H.4531908950819858&amp;w=267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19400"/>
            <a:ext cx="4800600" cy="338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59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J. Golgi </a:t>
            </a:r>
            <a:r>
              <a:rPr lang="en-US" dirty="0" smtClean="0"/>
              <a:t>Apparatus</a:t>
            </a:r>
            <a:br>
              <a:rPr lang="en-US" dirty="0" smtClean="0"/>
            </a:br>
            <a:r>
              <a:rPr lang="en-US" dirty="0" smtClean="0"/>
              <a:t>(Sometimes they call them the </a:t>
            </a:r>
            <a:r>
              <a:rPr lang="en-US" dirty="0" err="1" smtClean="0"/>
              <a:t>golgi</a:t>
            </a:r>
            <a:r>
              <a:rPr lang="en-US" dirty="0" smtClean="0"/>
              <a:t> bodies)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 Stacks of flattened </a:t>
            </a:r>
            <a:r>
              <a:rPr lang="en-US" u="sng" dirty="0"/>
              <a:t>sacs</a:t>
            </a:r>
            <a:r>
              <a:rPr lang="en-US" dirty="0"/>
              <a:t>. 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http://ts1.mm.bing.net/th?id=H.4688859948385276&amp;w=221&amp;h=175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971800"/>
            <a:ext cx="3962400" cy="3137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13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J. Golgi Apparatus</a:t>
            </a:r>
            <a:br>
              <a:rPr lang="en-US" dirty="0"/>
            </a:br>
            <a:r>
              <a:rPr lang="en-US" dirty="0"/>
              <a:t>(Sometimes they call them the </a:t>
            </a:r>
            <a:r>
              <a:rPr lang="en-US" dirty="0" err="1"/>
              <a:t>golgi</a:t>
            </a:r>
            <a:r>
              <a:rPr lang="en-US" dirty="0"/>
              <a:t> bodies)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 They receive proteins from the ER, </a:t>
            </a:r>
            <a:r>
              <a:rPr lang="en-US" b="1" u="sng" dirty="0"/>
              <a:t>package</a:t>
            </a:r>
            <a:r>
              <a:rPr lang="en-US" dirty="0"/>
              <a:t> them, and </a:t>
            </a:r>
            <a:r>
              <a:rPr lang="en-US" dirty="0" smtClean="0"/>
              <a:t>distribute them </a:t>
            </a:r>
            <a:r>
              <a:rPr lang="en-US" dirty="0"/>
              <a:t>to other parts of the cell or outside of the cell. </a:t>
            </a:r>
          </a:p>
        </p:txBody>
      </p:sp>
      <p:pic>
        <p:nvPicPr>
          <p:cNvPr id="14338" name="Picture 2" descr="http://ts1.mm.bing.net/th?id=H.4578711229171004&amp;w=181&amp;h=175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95320"/>
            <a:ext cx="3581400" cy="3462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291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 err="1" smtClean="0"/>
              <a:t>Lysosomes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Digest </a:t>
            </a:r>
            <a:r>
              <a:rPr lang="en-US" b="1" u="sng" dirty="0" smtClean="0"/>
              <a:t>old</a:t>
            </a:r>
            <a:r>
              <a:rPr lang="en-US" dirty="0" smtClean="0"/>
              <a:t> cell </a:t>
            </a:r>
            <a:r>
              <a:rPr lang="en-US" dirty="0"/>
              <a:t>parts and then releases the substances so </a:t>
            </a:r>
            <a:r>
              <a:rPr lang="en-US" dirty="0" smtClean="0"/>
              <a:t>they can </a:t>
            </a:r>
            <a:r>
              <a:rPr lang="en-US" dirty="0"/>
              <a:t>be used again.  Like a recycling factory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ts4.mm.bing.net/th?id=H.4512036159620495&amp;w=255&amp;h=177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76600"/>
            <a:ext cx="4281404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14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 err="1" smtClean="0"/>
              <a:t>Lysosomes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They also contain </a:t>
            </a:r>
            <a:r>
              <a:rPr lang="en-US" b="1" u="sng" dirty="0" smtClean="0"/>
              <a:t>enzymes</a:t>
            </a:r>
            <a:r>
              <a:rPr lang="en-US" dirty="0" smtClean="0"/>
              <a:t> which </a:t>
            </a:r>
            <a:r>
              <a:rPr lang="en-US" dirty="0"/>
              <a:t>are used in digestion, breaking down food particles into smaller ones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12292" name="Picture 4" descr="http://ts3.mm.bing.net/th?id=H.4910067945965442&amp;w=215&amp;h=183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124200"/>
            <a:ext cx="3810000" cy="3242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63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First to See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D. </a:t>
            </a:r>
            <a:r>
              <a:rPr lang="en-US" dirty="0" smtClean="0"/>
              <a:t>Robert Hooke made </a:t>
            </a:r>
            <a:r>
              <a:rPr lang="en-US" dirty="0"/>
              <a:t>a copy of Leeuwenhoek's light microscope and then </a:t>
            </a:r>
            <a:r>
              <a:rPr lang="en-US" u="sng" dirty="0" smtClean="0"/>
              <a:t>improved</a:t>
            </a:r>
            <a:r>
              <a:rPr lang="en-US" dirty="0" smtClean="0"/>
              <a:t> </a:t>
            </a:r>
            <a:r>
              <a:rPr lang="en-US" dirty="0"/>
              <a:t>upon his design. 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6146" name="Picture 2" descr="http://ts3.mm.bing.net/th?id=H.5004007416662490&amp;w=156&amp;h=183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2135473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2.mm.bing.net/th?id=H.4643775641616605&amp;w=190&amp;h=183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5855"/>
            <a:ext cx="2438400" cy="2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6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 err="1" smtClean="0"/>
              <a:t>Lysosomes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dirty="0"/>
              <a:t>.  If a </a:t>
            </a:r>
            <a:r>
              <a:rPr lang="en-US" dirty="0" err="1"/>
              <a:t>lysosome</a:t>
            </a:r>
            <a:r>
              <a:rPr lang="en-US" dirty="0"/>
              <a:t> were to </a:t>
            </a:r>
            <a:r>
              <a:rPr lang="en-US" u="sng" dirty="0"/>
              <a:t>burst</a:t>
            </a:r>
            <a:r>
              <a:rPr lang="en-US" dirty="0"/>
              <a:t> it could destroy the cell.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http://ts2.mm.bing.net/th?id=H.4827209422080853&amp;w=283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3200"/>
            <a:ext cx="5505853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79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L. 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Made of various </a:t>
            </a:r>
            <a:r>
              <a:rPr lang="en-US" u="sng" dirty="0"/>
              <a:t>types</a:t>
            </a:r>
            <a:r>
              <a:rPr lang="en-US" dirty="0"/>
              <a:t> of special proteins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ts4.mm.bing.net/th?id=H.4762037585248811&amp;w=227&amp;h=175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743200"/>
            <a:ext cx="4343400" cy="3348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60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L. 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/>
              <a:t>. Strengthen cell and helps maintain the </a:t>
            </a:r>
            <a:r>
              <a:rPr lang="en-US" u="sng" dirty="0"/>
              <a:t>shape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26626" name="Picture 2" descr="http://ts3.mm.bing.net/th?id=H.4731234069907910&amp;w=239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4038600" cy="317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52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Centrioles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u="sng" dirty="0"/>
              <a:t>Made</a:t>
            </a:r>
            <a:r>
              <a:rPr lang="en-US" dirty="0"/>
              <a:t> of microtubules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ts4.mm.bing.net/th?id=H.5021926015763815&amp;w=250&amp;h=175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548640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91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Centrioles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/>
              <a:t>. Assist in cell </a:t>
            </a:r>
            <a:r>
              <a:rPr lang="en-US" u="sng" dirty="0"/>
              <a:t>division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7170" name="Picture 2" descr="http://www.quia.com/files/quia/users/mshester_acp/CellDivision/centrio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3962400" cy="4076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94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. Cell Wall </a:t>
            </a:r>
            <a:endParaRPr lang="en-US" dirty="0" smtClean="0"/>
          </a:p>
          <a:p>
            <a:r>
              <a:rPr lang="en-US" dirty="0"/>
              <a:t>1. Rigid layer that </a:t>
            </a:r>
            <a:r>
              <a:rPr lang="en-US" b="1" u="sng" dirty="0" smtClean="0"/>
              <a:t>protects</a:t>
            </a:r>
            <a:r>
              <a:rPr lang="en-US" dirty="0" smtClean="0"/>
              <a:t> and </a:t>
            </a:r>
            <a:r>
              <a:rPr lang="en-US" dirty="0"/>
              <a:t>supports the cells of plants </a:t>
            </a:r>
            <a:r>
              <a:rPr lang="en-US" dirty="0" smtClean="0"/>
              <a:t>and some </a:t>
            </a:r>
            <a:r>
              <a:rPr lang="en-US" dirty="0"/>
              <a:t>other organisms. 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ts3.mm.bing.net/th?id=H.4578827190013222&amp;w=265&amp;h=179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040" y="3886200"/>
            <a:ext cx="4196960" cy="2834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0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Cell Wall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Made up of a tough fiber called </a:t>
            </a:r>
            <a:r>
              <a:rPr lang="en-US" u="sng" dirty="0"/>
              <a:t>cellulose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ts4.mm.bing.net/th?id=H.4640034767506851&amp;w=147&amp;h=164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2895600" cy="3230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90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Contain </a:t>
            </a:r>
            <a:r>
              <a:rPr lang="en-US" dirty="0"/>
              <a:t>a green pigment known </a:t>
            </a:r>
            <a:r>
              <a:rPr lang="en-US" dirty="0" smtClean="0"/>
              <a:t>as chlorophyll </a:t>
            </a:r>
            <a:r>
              <a:rPr lang="en-US" dirty="0"/>
              <a:t>which is important 	</a:t>
            </a:r>
            <a:r>
              <a:rPr lang="en-US" dirty="0" smtClean="0"/>
              <a:t>for </a:t>
            </a:r>
            <a:r>
              <a:rPr lang="en-US" u="sng" dirty="0"/>
              <a:t>photosynthesis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6146" name="Picture 2" descr="http://ts3.mm.bing.net/th?id=H.5052583518995470&amp;w=219&amp;h=182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3099582"/>
            <a:ext cx="3124201" cy="2596370"/>
          </a:xfrm>
          <a:prstGeom prst="rect">
            <a:avLst/>
          </a:prstGeom>
          <a:noFill/>
        </p:spPr>
      </p:pic>
      <p:pic>
        <p:nvPicPr>
          <p:cNvPr id="6148" name="Picture 4" descr="http://ts3.mm.bing.net/th?id=H.4666938421018890&amp;w=341&amp;h=178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3248025" cy="1695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833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/>
              <a:t>. The chlorophyll in the chloroplast gives plants their </a:t>
            </a:r>
            <a:r>
              <a:rPr lang="en-US" u="sng" dirty="0"/>
              <a:t>green</a:t>
            </a:r>
            <a:r>
              <a:rPr lang="en-US" dirty="0"/>
              <a:t> color</a:t>
            </a:r>
          </a:p>
        </p:txBody>
      </p:sp>
      <p:pic>
        <p:nvPicPr>
          <p:cNvPr id="3074" name="Picture 2" descr="http://ts4.mm.bing.net/th?id=H.4854800292317427&amp;w=269&amp;h=182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19400"/>
            <a:ext cx="4842884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08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capture energy from the sun and changes it into  a form of energy that can be used in making food.</a:t>
            </a:r>
            <a:endParaRPr lang="en-US" dirty="0">
              <a:effectLst/>
            </a:endParaRPr>
          </a:p>
        </p:txBody>
      </p:sp>
      <p:pic>
        <p:nvPicPr>
          <p:cNvPr id="3074" name="Picture 2" descr="http://ts4.mm.bing.net/th?id=H.4854800292317427&amp;w=269&amp;h=182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352800"/>
            <a:ext cx="4842884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491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Robert Hooke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He looked at a piece of </a:t>
            </a:r>
            <a:r>
              <a:rPr lang="en-US" u="sng" dirty="0"/>
              <a:t>cork</a:t>
            </a:r>
            <a:r>
              <a:rPr lang="en-US" dirty="0"/>
              <a:t> through a microscope lens and noticed </a:t>
            </a:r>
            <a:r>
              <a:rPr lang="en-US" dirty="0" smtClean="0"/>
              <a:t>some </a:t>
            </a:r>
            <a:r>
              <a:rPr lang="en-US" dirty="0"/>
              <a:t>"pores" or "</a:t>
            </a:r>
            <a:r>
              <a:rPr lang="en-US" u="sng" dirty="0"/>
              <a:t>cells</a:t>
            </a:r>
            <a:r>
              <a:rPr lang="en-US" dirty="0"/>
              <a:t>" in it.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7170" name="Picture 2" descr="http://ts4.mm.bing.net/th?id=H.4627695289827675&amp;w=161&amp;h=169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041675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4.mm.bing.net/th?id=H.5022054848332099&amp;w=160&amp;h=169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742"/>
            <a:ext cx="2893291" cy="30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7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 In plant cells the vacuoles are </a:t>
            </a:r>
            <a:r>
              <a:rPr lang="en-US" u="sng" dirty="0"/>
              <a:t>large</a:t>
            </a:r>
            <a:r>
              <a:rPr lang="en-US" dirty="0"/>
              <a:t> and mostly filled with water. 		</a:t>
            </a:r>
          </a:p>
        </p:txBody>
      </p:sp>
      <p:pic>
        <p:nvPicPr>
          <p:cNvPr id="11266" name="Picture 2" descr="http://ts2.mm.bing.net/th?id=H.4858004327825425&amp;w=206&amp;h=174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4343400" cy="3668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71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/>
              <a:t>. This gives the plant </a:t>
            </a:r>
            <a:r>
              <a:rPr lang="en-US" u="sng" dirty="0"/>
              <a:t>support</a:t>
            </a:r>
            <a:r>
              <a:rPr lang="en-US" dirty="0"/>
              <a:t>.</a:t>
            </a:r>
          </a:p>
        </p:txBody>
      </p:sp>
      <p:pic>
        <p:nvPicPr>
          <p:cNvPr id="2050" name="Picture 2" descr="http://ts4.mm.bing.net/th?id=H.4994700230985587&amp;w=171&amp;h=187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038600" cy="4416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19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ts1.mm.bing.net/th?id=H.4635185757946628&amp;w=255&amp;h=175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275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522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ts4.mm.bing.net/th?id=H.4637028263789079&amp;w=233&amp;h=17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" y="27467"/>
            <a:ext cx="9107054" cy="683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5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Robert Hooke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dirty="0"/>
              <a:t>. Hooke gained credit for discovering the building blocks of all life - </a:t>
            </a:r>
            <a:r>
              <a:rPr lang="en-US" dirty="0" smtClean="0"/>
              <a:t>the </a:t>
            </a:r>
            <a:r>
              <a:rPr lang="en-US" dirty="0"/>
              <a:t>first to identify </a:t>
            </a:r>
            <a:r>
              <a:rPr lang="en-US" u="sng" dirty="0"/>
              <a:t>cells</a:t>
            </a:r>
            <a:endParaRPr lang="en-US" u="sng" dirty="0" smtClean="0">
              <a:effectLst/>
            </a:endParaRPr>
          </a:p>
          <a:p>
            <a:endParaRPr lang="en-US" dirty="0"/>
          </a:p>
        </p:txBody>
      </p:sp>
      <p:pic>
        <p:nvPicPr>
          <p:cNvPr id="8194" name="Picture 2" descr="http://ts3.mm.bing.net/th?id=H.4721587565038026&amp;w=223&amp;h=170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2971800" cy="22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8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1111</Words>
  <Application>Microsoft Office PowerPoint</Application>
  <PresentationFormat>On-screen Show (4:3)</PresentationFormat>
  <Paragraphs>170</Paragraphs>
  <Slides>83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Unit 2</vt:lpstr>
      <vt:lpstr>I. First to See Cells</vt:lpstr>
      <vt:lpstr>I. First to See Cells</vt:lpstr>
      <vt:lpstr>I. First to See Cells</vt:lpstr>
      <vt:lpstr>C. Anton van Leeuwenhoek</vt:lpstr>
      <vt:lpstr>C. Anton van Leeuwenhoek</vt:lpstr>
      <vt:lpstr>I. First to See Cells</vt:lpstr>
      <vt:lpstr>D. Robert Hooke</vt:lpstr>
      <vt:lpstr>I. Robert Hooke</vt:lpstr>
      <vt:lpstr>II. Cell Theory</vt:lpstr>
      <vt:lpstr>A. History</vt:lpstr>
      <vt:lpstr>A. History</vt:lpstr>
      <vt:lpstr>B. Cell Theory</vt:lpstr>
      <vt:lpstr>B. Cell Theory</vt:lpstr>
      <vt:lpstr>B. Cell Theory</vt:lpstr>
      <vt:lpstr>III. Microscopes</vt:lpstr>
      <vt:lpstr> A. Compound Light Microscope</vt:lpstr>
      <vt:lpstr>A. Compound Light Microscope</vt:lpstr>
      <vt:lpstr>B. Electron Microscope</vt:lpstr>
      <vt:lpstr>B. Electron Microscope</vt:lpstr>
      <vt:lpstr>C. Parts of a Compound Light Microscope</vt:lpstr>
      <vt:lpstr>C. Parts of a Compound Light Microscope</vt:lpstr>
      <vt:lpstr>C. Parts of a Compound Light Microscope</vt:lpstr>
      <vt:lpstr>C. Parts of a Compound Light Microscope</vt:lpstr>
      <vt:lpstr>C. Parts of a Compound Light Microscope</vt:lpstr>
      <vt:lpstr>C. Parts of a Compound Light Microscope</vt:lpstr>
      <vt:lpstr>C. Parts of a Compound Light Microscope</vt:lpstr>
      <vt:lpstr>C. Parts of a Compound Light Microscope</vt:lpstr>
      <vt:lpstr>C. Parts of a Compound Light Microscope</vt:lpstr>
      <vt:lpstr>C. Parts of a Compound Light Microscope</vt:lpstr>
      <vt:lpstr>PowerPoint Presentation</vt:lpstr>
      <vt:lpstr>IV. Cell Type</vt:lpstr>
      <vt:lpstr>IV. Cell Type</vt:lpstr>
      <vt:lpstr>IV. Animal Cells</vt:lpstr>
      <vt:lpstr>A. Cell Membrane</vt:lpstr>
      <vt:lpstr>A. Cell Membrane</vt:lpstr>
      <vt:lpstr>A. Cell Membrane</vt:lpstr>
      <vt:lpstr>B. Nucleus</vt:lpstr>
      <vt:lpstr>B. Nucleus</vt:lpstr>
      <vt:lpstr>B. Nucleus</vt:lpstr>
      <vt:lpstr>B. Nucleus</vt:lpstr>
      <vt:lpstr>B. Nucleus</vt:lpstr>
      <vt:lpstr>C. Nuclear Membrane (envelope)</vt:lpstr>
      <vt:lpstr>C. Nuclear Membrane (envelope)</vt:lpstr>
      <vt:lpstr>C. Nuclear Membrane (envelope)</vt:lpstr>
      <vt:lpstr>C. Nuclear Membrane (envelope)</vt:lpstr>
      <vt:lpstr>D. Nucleolus</vt:lpstr>
      <vt:lpstr>D. Nucleolus</vt:lpstr>
      <vt:lpstr>D. Nucleolus</vt:lpstr>
      <vt:lpstr>E. Cytoplasm </vt:lpstr>
      <vt:lpstr>E. Cytoplasm </vt:lpstr>
      <vt:lpstr>E. Cytoplasm </vt:lpstr>
      <vt:lpstr>F. Vacuoles</vt:lpstr>
      <vt:lpstr>F. Vacuoles</vt:lpstr>
      <vt:lpstr>G. Mitochondria</vt:lpstr>
      <vt:lpstr>G. Mitochondria</vt:lpstr>
      <vt:lpstr>G. Mitochondria</vt:lpstr>
      <vt:lpstr>H. Ribosomes</vt:lpstr>
      <vt:lpstr>H. Ribosomes</vt:lpstr>
      <vt:lpstr>H. Ribosomes</vt:lpstr>
      <vt:lpstr>I. Endoplasmic Reticulum ( ER )</vt:lpstr>
      <vt:lpstr>I. Endoplasmic Reticulum ( ER )</vt:lpstr>
      <vt:lpstr>I. Endoplasmic Reticulum ( ER )</vt:lpstr>
      <vt:lpstr>I. Endoplasmic Reticulum ( ER )</vt:lpstr>
      <vt:lpstr>I. Endoplasmic Reticulum ( ER )</vt:lpstr>
      <vt:lpstr>J. Golgi Apparatus (Sometimes they call them the golgi bodies)</vt:lpstr>
      <vt:lpstr>J. Golgi Apparatus (Sometimes they call them the golgi bodies)</vt:lpstr>
      <vt:lpstr>K. Lysosomes</vt:lpstr>
      <vt:lpstr>K. Lysosomes</vt:lpstr>
      <vt:lpstr>K. Lysosomes</vt:lpstr>
      <vt:lpstr>L. Cytoskeleton</vt:lpstr>
      <vt:lpstr>L. Cytoskeleton</vt:lpstr>
      <vt:lpstr>M. Centrioles</vt:lpstr>
      <vt:lpstr>M. Centrioles</vt:lpstr>
      <vt:lpstr>II. Plant Cells</vt:lpstr>
      <vt:lpstr>A. Cell Wall </vt:lpstr>
      <vt:lpstr>B. Chloroplasts</vt:lpstr>
      <vt:lpstr>B. Chloroplasts</vt:lpstr>
      <vt:lpstr>B. Chloroplasts</vt:lpstr>
      <vt:lpstr>C. Vacuoles</vt:lpstr>
      <vt:lpstr>C. Vacuoles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 5</dc:title>
  <dc:creator>pmitchell</dc:creator>
  <cp:lastModifiedBy>Paul Mitchell</cp:lastModifiedBy>
  <cp:revision>27</cp:revision>
  <dcterms:created xsi:type="dcterms:W3CDTF">2013-10-02T17:33:00Z</dcterms:created>
  <dcterms:modified xsi:type="dcterms:W3CDTF">2017-09-18T19:46:19Z</dcterms:modified>
</cp:coreProperties>
</file>