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3" r:id="rId7"/>
    <p:sldId id="264" r:id="rId8"/>
    <p:sldId id="269" r:id="rId9"/>
    <p:sldId id="268" r:id="rId10"/>
    <p:sldId id="267" r:id="rId11"/>
    <p:sldId id="265" r:id="rId12"/>
    <p:sldId id="270" r:id="rId13"/>
    <p:sldId id="345" r:id="rId14"/>
    <p:sldId id="266" r:id="rId15"/>
    <p:sldId id="272" r:id="rId16"/>
    <p:sldId id="271" r:id="rId17"/>
    <p:sldId id="277" r:id="rId18"/>
    <p:sldId id="276" r:id="rId19"/>
    <p:sldId id="275" r:id="rId20"/>
    <p:sldId id="273" r:id="rId21"/>
    <p:sldId id="278" r:id="rId22"/>
    <p:sldId id="279" r:id="rId23"/>
    <p:sldId id="274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81" r:id="rId32"/>
    <p:sldId id="282" r:id="rId33"/>
    <p:sldId id="280" r:id="rId34"/>
    <p:sldId id="287" r:id="rId35"/>
    <p:sldId id="283" r:id="rId36"/>
    <p:sldId id="292" r:id="rId37"/>
    <p:sldId id="291" r:id="rId38"/>
    <p:sldId id="290" r:id="rId39"/>
    <p:sldId id="289" r:id="rId40"/>
    <p:sldId id="306" r:id="rId41"/>
    <p:sldId id="307" r:id="rId42"/>
    <p:sldId id="308" r:id="rId43"/>
    <p:sldId id="309" r:id="rId44"/>
    <p:sldId id="310" r:id="rId45"/>
    <p:sldId id="284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C974-8B29-483D-B5C3-A6629BA4042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2FE7-134F-4FED-A1B9-1EFC5810B5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bing.com/images/search?view=detailV2&amp;ccid=mcEQ/DSE&amp;id=DA6A6DDD0526D4FEB9C1E858CAB8DF96B074E4D4&amp;thid=OIP.mcEQ_DSEZZq-RSvY_n4fQAEsEY&amp;q=chromosome+chromatid&amp;simid=607993635174484626&amp;selectedIndex=11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Unit 4</a:t>
            </a:r>
            <a:endParaRPr lang="en-US" sz="7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2286000"/>
            <a:ext cx="7909329" cy="3505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</a:rPr>
              <a:t>Cell Division / Reproduction / DNA</a:t>
            </a:r>
            <a:endParaRPr 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4. </a:t>
            </a:r>
            <a:r>
              <a:rPr lang="en-US" dirty="0"/>
              <a:t>Spindle fibers </a:t>
            </a:r>
            <a:r>
              <a:rPr lang="en-US" b="1" u="sng" dirty="0"/>
              <a:t>form</a:t>
            </a:r>
            <a:r>
              <a:rPr lang="en-US" dirty="0"/>
              <a:t> between the </a:t>
            </a:r>
            <a:r>
              <a:rPr lang="en-US" dirty="0" err="1"/>
              <a:t>centrioles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phschool.com/science/biology_place/labbench/lab3/images/proph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99" y="3048000"/>
            <a:ext cx="4286249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/>
              <a:t>The </a:t>
            </a:r>
            <a:r>
              <a:rPr lang="en-US" dirty="0" err="1"/>
              <a:t>centrioles</a:t>
            </a:r>
            <a:r>
              <a:rPr lang="en-US" dirty="0"/>
              <a:t> are now at opposite </a:t>
            </a:r>
            <a:r>
              <a:rPr lang="en-US" b="1" u="sng" dirty="0"/>
              <a:t>poles</a:t>
            </a:r>
            <a:r>
              <a:rPr lang="en-US" dirty="0"/>
              <a:t> of the </a:t>
            </a:r>
            <a:r>
              <a:rPr lang="en-US" dirty="0" smtClean="0"/>
              <a:t>cell.</a:t>
            </a:r>
          </a:p>
          <a:p>
            <a:endParaRPr lang="en-US" dirty="0"/>
          </a:p>
        </p:txBody>
      </p:sp>
      <p:pic>
        <p:nvPicPr>
          <p:cNvPr id="2050" name="Picture 2" descr="http://ts1.mm.bing.net/th?id=H.4595581868509468&amp;w=270&amp;h=187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385074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/>
              <a:t>The chromosomes become arranged in the </a:t>
            </a:r>
            <a:r>
              <a:rPr lang="en-US" b="1" u="sng" dirty="0"/>
              <a:t>middle</a:t>
            </a:r>
            <a:r>
              <a:rPr lang="en-US" dirty="0"/>
              <a:t> 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8130" name="Picture 2" descr="http://ts1.mm.bing.net/th?id=H.4843285519534092&amp;w=216&amp;h=187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0"/>
            <a:ext cx="36087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3. Spindle </a:t>
            </a:r>
            <a:r>
              <a:rPr lang="en-US" dirty="0"/>
              <a:t>Fibers attach to the centromeres of the </a:t>
            </a:r>
            <a:r>
              <a:rPr lang="en-US" b="1" u="sng" dirty="0" smtClean="0"/>
              <a:t>chromosomes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8130" name="Picture 2" descr="http://ts1.mm.bing.net/th?id=H.4843285519534092&amp;w=216&amp;h=187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378473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5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Sister chromatids </a:t>
            </a:r>
            <a:r>
              <a:rPr lang="en-US" dirty="0" smtClean="0"/>
              <a:t>separate</a:t>
            </a:r>
            <a:r>
              <a:rPr lang="en-US" dirty="0"/>
              <a:t>, and the </a:t>
            </a:r>
            <a:r>
              <a:rPr lang="en-US" dirty="0" smtClean="0"/>
              <a:t>new </a:t>
            </a:r>
            <a:r>
              <a:rPr lang="en-US" dirty="0"/>
              <a:t>chromosomes move to </a:t>
            </a:r>
            <a:r>
              <a:rPr lang="en-US" b="1" u="sng" dirty="0"/>
              <a:t>opposite</a:t>
            </a:r>
            <a:r>
              <a:rPr lang="en-US" dirty="0"/>
              <a:t> poles of the cell.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ts4.mm.bing.net/th?id=H.4595581869689719&amp;w=269&amp;h=18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429000"/>
            <a:ext cx="3891811" cy="267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At the end of anaphase, a complete set of chromosomes has </a:t>
            </a:r>
            <a:r>
              <a:rPr lang="en-US" dirty="0" smtClean="0"/>
              <a:t>assembled </a:t>
            </a:r>
            <a:r>
              <a:rPr lang="en-US" dirty="0"/>
              <a:t>at each </a:t>
            </a:r>
            <a:r>
              <a:rPr lang="en-US" b="1" u="sng" dirty="0"/>
              <a:t>pole</a:t>
            </a:r>
            <a:r>
              <a:rPr lang="en-US" dirty="0"/>
              <a:t> of the </a:t>
            </a:r>
            <a:r>
              <a:rPr lang="en-US" dirty="0" smtClean="0"/>
              <a:t>cell.</a:t>
            </a:r>
          </a:p>
          <a:p>
            <a:endParaRPr lang="en-US" dirty="0"/>
          </a:p>
        </p:txBody>
      </p:sp>
      <p:pic>
        <p:nvPicPr>
          <p:cNvPr id="46082" name="Picture 2" descr="http://ts4.mm.bing.net/th?id=H.4557124751461227&amp;w=270&amp;h=180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a. The chromosomes assemble in </a:t>
            </a:r>
            <a:r>
              <a:rPr lang="en-US" b="1" u="sng" dirty="0"/>
              <a:t>sets</a:t>
            </a:r>
            <a:r>
              <a:rPr lang="en-US" dirty="0"/>
              <a:t> at the two </a:t>
            </a:r>
            <a:r>
              <a:rPr lang="en-US" dirty="0" smtClean="0"/>
              <a:t>poles.</a:t>
            </a:r>
          </a:p>
          <a:p>
            <a:endParaRPr lang="en-US" dirty="0"/>
          </a:p>
        </p:txBody>
      </p:sp>
      <p:pic>
        <p:nvPicPr>
          <p:cNvPr id="5" name="Picture 2" descr="http://ts3.mm.bing.net/th?id=H.4832097115965782&amp;w=253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3276600" cy="243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b. A nuclear envelope reforms around each chromosome </a:t>
            </a:r>
            <a:r>
              <a:rPr lang="en-US" u="sng" dirty="0" smtClean="0"/>
              <a:t>set.</a:t>
            </a:r>
          </a:p>
          <a:p>
            <a:endParaRPr lang="en-US" dirty="0"/>
          </a:p>
        </p:txBody>
      </p:sp>
      <p:pic>
        <p:nvPicPr>
          <p:cNvPr id="5" name="Picture 2" descr="http://ts2.mm.bing.net/th?id=H.4595581875129409&amp;w=250&amp;h=17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733800" cy="25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c</a:t>
            </a:r>
            <a:r>
              <a:rPr lang="en-US" dirty="0"/>
              <a:t>. The spindle fibers </a:t>
            </a:r>
            <a:r>
              <a:rPr lang="en-US" b="1" u="sng" dirty="0"/>
              <a:t>disappear</a:t>
            </a:r>
            <a:endParaRPr lang="en-US" b="1" u="sng" dirty="0" smtClean="0"/>
          </a:p>
          <a:p>
            <a:endParaRPr lang="en-US" dirty="0"/>
          </a:p>
        </p:txBody>
      </p:sp>
      <p:pic>
        <p:nvPicPr>
          <p:cNvPr id="4098" name="Picture 2" descr="http://ts2.mm.bing.net/th?id=H.4926208448594273&amp;w=234&amp;h=17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191000" cy="31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d</a:t>
            </a:r>
            <a:r>
              <a:rPr lang="en-US" dirty="0"/>
              <a:t>. Chromosomes return to </a:t>
            </a:r>
            <a:r>
              <a:rPr lang="en-US" b="1" u="sng" dirty="0"/>
              <a:t>chromatin</a:t>
            </a:r>
            <a:endParaRPr lang="en-US" b="1" u="sng" dirty="0" smtClean="0"/>
          </a:p>
          <a:p>
            <a:endParaRPr lang="en-US" dirty="0"/>
          </a:p>
        </p:txBody>
      </p:sp>
      <p:pic>
        <p:nvPicPr>
          <p:cNvPr id="3074" name="Picture 2" descr="http://ts1.mm.bing.net/th?id=H.4569717588493160&amp;w=258&amp;h=175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348255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dirty="0"/>
              <a:t>Cells go through a repeating series of events called the </a:t>
            </a:r>
            <a:r>
              <a:rPr lang="en-US" b="1" u="sng" dirty="0"/>
              <a:t>cell</a:t>
            </a:r>
            <a:r>
              <a:rPr lang="en-US" dirty="0"/>
              <a:t> cycle.</a:t>
            </a:r>
          </a:p>
        </p:txBody>
      </p:sp>
      <p:pic>
        <p:nvPicPr>
          <p:cNvPr id="8194" name="Picture 2" descr="http://ts2.mm.bing.net/th?id=H.4541499668236933&amp;w=229&amp;h=180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3048000"/>
            <a:ext cx="3775287" cy="2967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a. Cell membrane moves inward to create </a:t>
            </a:r>
            <a:r>
              <a:rPr lang="en-US" b="1" u="sng" dirty="0"/>
              <a:t>two</a:t>
            </a:r>
            <a:r>
              <a:rPr lang="en-US" dirty="0"/>
              <a:t> daughter cells</a:t>
            </a:r>
          </a:p>
          <a:p>
            <a:endParaRPr lang="en-US" dirty="0"/>
          </a:p>
        </p:txBody>
      </p:sp>
      <p:pic>
        <p:nvPicPr>
          <p:cNvPr id="5122" name="Picture 2" descr="http://ts3.mm.bing.net/th?id=H.4991693775503774&amp;w=232&amp;h=17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7" y="2819400"/>
            <a:ext cx="4327901" cy="33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b. each with its own nucleus and the same number and type of </a:t>
            </a:r>
            <a:r>
              <a:rPr lang="en-US" dirty="0" smtClean="0"/>
              <a:t>chromosomes </a:t>
            </a:r>
            <a:r>
              <a:rPr lang="en-US" dirty="0"/>
              <a:t>as the </a:t>
            </a:r>
            <a:r>
              <a:rPr lang="en-US" b="1" u="sng" dirty="0"/>
              <a:t>parent</a:t>
            </a:r>
            <a:endParaRPr lang="en-US" b="1" u="sng" dirty="0" smtClean="0"/>
          </a:p>
          <a:p>
            <a:endParaRPr lang="en-US" dirty="0"/>
          </a:p>
        </p:txBody>
      </p:sp>
      <p:pic>
        <p:nvPicPr>
          <p:cNvPr id="6146" name="Picture 2" descr="http://ts1.mm.bing.net/th?id=H.4858863349664516&amp;w=165&amp;h=122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886200" cy="287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/>
              <a:t>. Mitosis is a form of asexual reproduction - reproduction that requires </a:t>
            </a:r>
            <a:r>
              <a:rPr lang="en-US" dirty="0" smtClean="0"/>
              <a:t>only </a:t>
            </a:r>
            <a:r>
              <a:rPr lang="en-US" b="1" u="sng" dirty="0"/>
              <a:t>one</a:t>
            </a:r>
            <a:r>
              <a:rPr lang="en-US" dirty="0"/>
              <a:t> parent and produces offspring genetically </a:t>
            </a:r>
            <a:r>
              <a:rPr lang="en-US" b="1" u="sng" dirty="0"/>
              <a:t>identical</a:t>
            </a:r>
            <a:r>
              <a:rPr lang="en-US" dirty="0"/>
              <a:t> to itself.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ts4.mm.bing.net/th?id=H.4657399346564747&amp;w=313&amp;h=17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88939"/>
            <a:ext cx="5867400" cy="33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 Differences in mitosis in plant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Plants have no </a:t>
            </a:r>
            <a:r>
              <a:rPr lang="en-US" b="1" u="sng" dirty="0" err="1" smtClean="0"/>
              <a:t>Centrioles</a:t>
            </a:r>
            <a:endParaRPr lang="en-US" b="1" u="sng" dirty="0" smtClean="0"/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Plant cells grow a cell </a:t>
            </a:r>
            <a:r>
              <a:rPr lang="en-US" b="1" u="sng" dirty="0" smtClean="0"/>
              <a:t>plate</a:t>
            </a:r>
            <a:r>
              <a:rPr lang="en-US" dirty="0" smtClean="0"/>
              <a:t> between </a:t>
            </a:r>
            <a:r>
              <a:rPr lang="en-US" dirty="0"/>
              <a:t>the </a:t>
            </a:r>
            <a:r>
              <a:rPr lang="en-US" dirty="0" smtClean="0"/>
              <a:t>	     2 </a:t>
            </a:r>
            <a:r>
              <a:rPr lang="en-US" dirty="0"/>
              <a:t>cells.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ts1.mm.bing.net/th?id=H.4721922624783740&amp;w=265&amp;h=14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4038600" cy="22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A. Involves only </a:t>
            </a:r>
            <a:r>
              <a:rPr lang="en-US" b="1" u="sng" dirty="0"/>
              <a:t>one</a:t>
            </a:r>
            <a:r>
              <a:rPr lang="en-US" dirty="0"/>
              <a:t> parent.  Offspring are identical to the parent.  All forms </a:t>
            </a:r>
            <a:r>
              <a:rPr lang="en-US" dirty="0" smtClean="0"/>
              <a:t>of </a:t>
            </a:r>
            <a:r>
              <a:rPr lang="en-US" dirty="0"/>
              <a:t>asexual reproduction are variations of the cell division process of </a:t>
            </a:r>
            <a:r>
              <a:rPr lang="en-US" b="1" u="sng" dirty="0"/>
              <a:t>mitosis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3074" name="Picture 2" descr="http://i30.servimg.com/u/f30/15/50/69/83/1-12-2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45" y="3810000"/>
            <a:ext cx="5105400" cy="25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B.  Binary Fission involves an </a:t>
            </a:r>
            <a:r>
              <a:rPr lang="en-US" b="1" u="sng" dirty="0"/>
              <a:t>equal</a:t>
            </a:r>
            <a:r>
              <a:rPr lang="en-US" dirty="0"/>
              <a:t> division of both the organism’s </a:t>
            </a:r>
            <a:r>
              <a:rPr lang="en-US" dirty="0" smtClean="0"/>
              <a:t>cytoplasm </a:t>
            </a:r>
            <a:r>
              <a:rPr lang="en-US" dirty="0"/>
              <a:t>and nucleus to form two identical organisms.  Only </a:t>
            </a:r>
            <a:r>
              <a:rPr lang="en-US" b="1" u="sng" dirty="0"/>
              <a:t>single</a:t>
            </a:r>
            <a:r>
              <a:rPr lang="en-US" dirty="0"/>
              <a:t> celled </a:t>
            </a:r>
            <a:r>
              <a:rPr lang="en-US" dirty="0" smtClean="0"/>
              <a:t>organisms </a:t>
            </a:r>
            <a:r>
              <a:rPr lang="en-US" dirty="0"/>
              <a:t>reproduce this way – Bacteria, </a:t>
            </a:r>
            <a:r>
              <a:rPr lang="en-US" dirty="0" err="1" smtClean="0"/>
              <a:t>Protists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098" name="Picture 2" descr="http://ts1.mm.bing.net/th?id=H.4890951043124396&amp;pid=1.9&amp;m=&amp;w=300&amp;h=30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id=H.4980148921304116&amp;w=255&amp;h=18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124200" cy="23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2.mm.bing.net/th?id=H.4911158839870537&amp;w=267&amp;h=181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25431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C.  Budding is when a parent develops a </a:t>
            </a:r>
            <a:r>
              <a:rPr lang="en-US" b="1" u="sng" dirty="0"/>
              <a:t>smaller</a:t>
            </a:r>
            <a:r>
              <a:rPr lang="en-US" dirty="0"/>
              <a:t> version of itself that </a:t>
            </a:r>
            <a:r>
              <a:rPr lang="en-US" dirty="0" smtClean="0"/>
              <a:t>eventually </a:t>
            </a:r>
            <a:r>
              <a:rPr lang="en-US" dirty="0"/>
              <a:t>detaches and becomes its own independent organism.  Examples </a:t>
            </a:r>
            <a:r>
              <a:rPr lang="en-US" dirty="0" smtClean="0"/>
              <a:t>are </a:t>
            </a:r>
            <a:r>
              <a:rPr lang="en-US" dirty="0"/>
              <a:t>Coral, Hydra, and </a:t>
            </a:r>
            <a:r>
              <a:rPr lang="en-US" b="1" u="sng" dirty="0"/>
              <a:t>Yeast</a:t>
            </a:r>
            <a:endParaRPr lang="en-US" b="1" u="sng" dirty="0" smtClean="0">
              <a:effectLst/>
            </a:endParaRPr>
          </a:p>
          <a:p>
            <a:endParaRPr lang="en-US" dirty="0"/>
          </a:p>
        </p:txBody>
      </p:sp>
      <p:pic>
        <p:nvPicPr>
          <p:cNvPr id="2050" name="Picture 2" descr="http://ts3.mm.bing.net/th?id=H.5024146564911102&amp;w=216&amp;h=170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73" y="4191000"/>
            <a:ext cx="25172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3.mm.bing.net/th?id=H.4913881878891078&amp;w=187&amp;h=166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8" y="4267200"/>
            <a:ext cx="2250041" cy="19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H.4871516343371944&amp;w=182&amp;h=168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0308"/>
            <a:ext cx="2114550" cy="19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D. Spore Formation is reproduction involving specialized single cells </a:t>
            </a:r>
            <a:r>
              <a:rPr lang="en-US" dirty="0" smtClean="0"/>
              <a:t>coming </a:t>
            </a:r>
            <a:r>
              <a:rPr lang="en-US" dirty="0"/>
              <a:t>from </a:t>
            </a:r>
            <a:r>
              <a:rPr lang="en-US" u="sng" dirty="0"/>
              <a:t>one</a:t>
            </a:r>
            <a:r>
              <a:rPr lang="en-US" dirty="0"/>
              <a:t> parent.  Examples are Fungus, Molds.  It is similar to </a:t>
            </a:r>
            <a:r>
              <a:rPr lang="en-US" dirty="0" smtClean="0"/>
              <a:t>seeds </a:t>
            </a:r>
            <a:r>
              <a:rPr lang="en-US" dirty="0"/>
              <a:t>but are usually smaller and in much </a:t>
            </a:r>
            <a:r>
              <a:rPr lang="en-US" u="sng" dirty="0"/>
              <a:t>greater</a:t>
            </a:r>
            <a:r>
              <a:rPr lang="en-US" dirty="0"/>
              <a:t> numbers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http://upload.wikimedia.org/wikipedia/commons/thumb/e/ea/Tree_Fern_Spores.jpg/220px-Tree_Fern_Sp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095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2.mm.bing.net/th?id=H.4539060117832229&amp;w=222&amp;h=18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504950" cy="12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s1.mm.bing.net/th?id=H.4783194618856368&amp;w=261&amp;h=174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E. Vegetative Reproduction – reproduction of a </a:t>
            </a:r>
            <a:r>
              <a:rPr lang="en-US" b="1" u="sng" dirty="0"/>
              <a:t>plant</a:t>
            </a:r>
            <a:r>
              <a:rPr lang="en-US" dirty="0"/>
              <a:t> that does not involve a </a:t>
            </a:r>
            <a:r>
              <a:rPr lang="en-US" b="1" u="sng" dirty="0" smtClean="0"/>
              <a:t>seed</a:t>
            </a:r>
            <a:r>
              <a:rPr lang="en-US" dirty="0"/>
              <a:t>.  Runners, cuttings, tubers – strawberries, potatoes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7170" name="Picture 2" descr="http://ts2.mm.bing.net/th?id=H.4896066349959993&amp;w=262&amp;h=300&amp;c=7&amp;rs=1&amp;qlt=8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2495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1.mm.bing.net/th?id=H.4540151020784052&amp;w=264&amp;h=183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08349"/>
            <a:ext cx="25146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2.mm.bing.net/th?id=H.4885797102093041&amp;w=212&amp;h=173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362200" cy="19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F</a:t>
            </a:r>
            <a:r>
              <a:rPr lang="en-US" dirty="0"/>
              <a:t>. Regeneration is the ability to replace </a:t>
            </a:r>
            <a:r>
              <a:rPr lang="en-US" b="1" u="sng" dirty="0"/>
              <a:t>lost</a:t>
            </a:r>
            <a:r>
              <a:rPr lang="en-US" dirty="0"/>
              <a:t> or damaged body parts. This </a:t>
            </a:r>
            <a:r>
              <a:rPr lang="en-US" dirty="0" smtClean="0"/>
              <a:t>ability </a:t>
            </a:r>
            <a:r>
              <a:rPr lang="en-US" dirty="0"/>
              <a:t>varies greatly among living things.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026" name="Picture 2" descr="http://ts2.mm.bing.net/th?id=H.4537385031893841&amp;w=221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819400" cy="23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H.4916239790311514&amp;w=258&amp;h=18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5795"/>
            <a:ext cx="24574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2.mm.bing.net/th?id=H.4936628038601225&amp;w=266&amp;h=182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5336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910935531915800&amp;w=313&amp;h=188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9813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I.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68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B. The purpose of cell division</a:t>
            </a:r>
          </a:p>
          <a:p>
            <a:r>
              <a:rPr lang="en-US" dirty="0"/>
              <a:t>1. Growth.  1 cell becomes 2.  2 becomes </a:t>
            </a:r>
            <a:r>
              <a:rPr lang="en-US" b="1" u="sng" dirty="0"/>
              <a:t>4</a:t>
            </a:r>
            <a:r>
              <a:rPr lang="en-US" dirty="0"/>
              <a:t> and so on.</a:t>
            </a:r>
          </a:p>
          <a:p>
            <a:r>
              <a:rPr lang="en-US" dirty="0"/>
              <a:t>2. Repair.  Replace aging or damaged </a:t>
            </a:r>
            <a:r>
              <a:rPr lang="en-US" b="1" u="sng" dirty="0"/>
              <a:t>cells</a:t>
            </a:r>
            <a:r>
              <a:rPr lang="en-US" dirty="0"/>
              <a:t>.</a:t>
            </a:r>
          </a:p>
          <a:p>
            <a:r>
              <a:rPr lang="en-US" dirty="0"/>
              <a:t>3. Reproduction.  Some organisms reproduce through </a:t>
            </a:r>
            <a:r>
              <a:rPr lang="en-US" b="1" u="sng" dirty="0"/>
              <a:t>cell</a:t>
            </a:r>
            <a:r>
              <a:rPr lang="en-US" dirty="0"/>
              <a:t> division.</a:t>
            </a:r>
            <a:endParaRPr lang="en-US" dirty="0">
              <a:effectLst/>
            </a:endParaRPr>
          </a:p>
        </p:txBody>
      </p:sp>
      <p:pic>
        <p:nvPicPr>
          <p:cNvPr id="7170" name="Picture 2" descr="http://ts4.mm.bing.net/th?id=H.5031117293420975&amp;w=244&amp;h=182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91000"/>
            <a:ext cx="3352800" cy="250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G. Asexual reproduction is sometimes called </a:t>
            </a:r>
            <a:r>
              <a:rPr lang="en-US" b="1" u="sng" dirty="0"/>
              <a:t>cloning</a:t>
            </a:r>
            <a:r>
              <a:rPr lang="en-US" dirty="0"/>
              <a:t>.   Cloning is the </a:t>
            </a:r>
            <a:r>
              <a:rPr lang="en-US" dirty="0" smtClean="0"/>
              <a:t>production </a:t>
            </a:r>
            <a:r>
              <a:rPr lang="en-US" dirty="0"/>
              <a:t>of identical genetic copies.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8194" name="Picture 2" descr="http://ts3.mm.bing.net/th?id=H.4943439829797770&amp;w=275&amp;h=172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3200400" cy="20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s3.mm.bing.net/th?id=H.4737040907502858&amp;w=217&amp;h=169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2514600" cy="19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atic.ddmcdn.com/gif/dolly-she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438400" cy="160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III. Meiosis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A. A special type of cell division that produces cells with </a:t>
            </a:r>
            <a:r>
              <a:rPr lang="en-US" b="1" u="sng" dirty="0"/>
              <a:t>half</a:t>
            </a:r>
            <a:r>
              <a:rPr lang="en-US" dirty="0"/>
              <a:t> the number 	of </a:t>
            </a:r>
            <a:r>
              <a:rPr lang="en-US" dirty="0" smtClean="0"/>
              <a:t>chromosomes.</a:t>
            </a:r>
          </a:p>
          <a:p>
            <a:endParaRPr lang="en-US" dirty="0"/>
          </a:p>
        </p:txBody>
      </p:sp>
      <p:pic>
        <p:nvPicPr>
          <p:cNvPr id="9218" name="Picture 2" descr="http://ts3.mm.bing.net/th?id=H.4673110332803590&amp;w=264&amp;h=18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4726910" cy="32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Meiosis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B</a:t>
            </a:r>
            <a:r>
              <a:rPr lang="en-US" dirty="0"/>
              <a:t>. The purpose of meiosis is to have a cell containing the diploid number of </a:t>
            </a:r>
            <a:r>
              <a:rPr lang="en-US" dirty="0" smtClean="0"/>
              <a:t>chromosomes </a:t>
            </a:r>
            <a:r>
              <a:rPr lang="en-US" dirty="0"/>
              <a:t>converted into four cells, each having the haploid number of </a:t>
            </a:r>
            <a:r>
              <a:rPr lang="en-US" dirty="0" smtClean="0"/>
              <a:t>chromosomes</a:t>
            </a:r>
            <a:r>
              <a:rPr lang="en-US" dirty="0"/>
              <a:t>.  In human cells, for instance, a reproductive cell containing </a:t>
            </a:r>
            <a:r>
              <a:rPr lang="en-US" b="1" u="sng" dirty="0" smtClean="0"/>
              <a:t>46</a:t>
            </a:r>
            <a:r>
              <a:rPr lang="en-US" dirty="0" smtClean="0"/>
              <a:t> </a:t>
            </a:r>
            <a:r>
              <a:rPr lang="en-US" dirty="0"/>
              <a:t>chromosomes yields four cells, each with </a:t>
            </a:r>
            <a:r>
              <a:rPr lang="en-US" b="1" u="sng" dirty="0"/>
              <a:t>23</a:t>
            </a:r>
            <a:r>
              <a:rPr lang="en-US" dirty="0"/>
              <a:t> chromosomes.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Meiosis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Any cell with two sets of chromosomes is called a </a:t>
            </a:r>
            <a:r>
              <a:rPr lang="en-US" u="sng" dirty="0"/>
              <a:t>diploid</a:t>
            </a:r>
            <a:r>
              <a:rPr lang="en-US" dirty="0"/>
              <a:t> cell.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ts2.mm.bing.net/th?id=H.4556441831869165&amp;w=67&amp;h=16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1266393" cy="31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s2.mm.bing.net/th?id=H.4599546123781721&amp;w=146&amp;h=169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64595"/>
            <a:ext cx="2362200" cy="27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Meiosis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 A cell with a single set of chromosomes is called a </a:t>
            </a:r>
            <a:r>
              <a:rPr lang="en-US" u="sng" dirty="0"/>
              <a:t>haploid</a:t>
            </a:r>
            <a:r>
              <a:rPr lang="en-US" dirty="0"/>
              <a:t> </a:t>
            </a:r>
            <a:r>
              <a:rPr lang="en-US" dirty="0" smtClean="0"/>
              <a:t>cell.</a:t>
            </a:r>
          </a:p>
          <a:p>
            <a:endParaRPr lang="en-US" dirty="0"/>
          </a:p>
        </p:txBody>
      </p:sp>
      <p:pic>
        <p:nvPicPr>
          <p:cNvPr id="4" name="Picture 2" descr="http://ts2.mm.bing.net/th?id=H.4556441831869165&amp;w=67&amp;h=16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1266393" cy="31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s3.mm.bing.net/th?id=H.4568347492944086&amp;w=174&amp;h=172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06918"/>
            <a:ext cx="235112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Process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Meiosis is similar to mitosis, except there are two consecutive cell divisions, Meiosis I and Meiosis II, resulting in </a:t>
            </a:r>
            <a:r>
              <a:rPr lang="en-US" b="1" u="sng" dirty="0" smtClean="0"/>
              <a:t>4</a:t>
            </a:r>
            <a:r>
              <a:rPr lang="en-US" dirty="0" smtClean="0"/>
              <a:t> daughter cells instead of 2.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ts4.mm.bing.net/th?id=H.4630920874952111&amp;w=180&amp;h=180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Process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2. Meiosis </a:t>
            </a:r>
            <a:r>
              <a:rPr lang="en-US" dirty="0" smtClean="0"/>
              <a:t>I </a:t>
            </a:r>
            <a:r>
              <a:rPr lang="en-US" dirty="0" smtClean="0"/>
              <a:t>is almost identical to Mitosis.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 descr="http://ts4.mm.bing.net/th?id=H.4797088828753991&amp;w=207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3048000" cy="27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Process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3. </a:t>
            </a:r>
            <a:r>
              <a:rPr lang="en-US" dirty="0" smtClean="0"/>
              <a:t>In Meiosis II, the </a:t>
            </a:r>
            <a:r>
              <a:rPr lang="en-US" dirty="0" err="1" smtClean="0"/>
              <a:t>chomosomes</a:t>
            </a:r>
            <a:r>
              <a:rPr lang="en-US" dirty="0" smtClean="0"/>
              <a:t> do NOT undergo replication.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ts3.mm.bing.net/th?id=H.4645790053895906&amp;w=313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4724400" cy="28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Process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Therefore, Meiosis II separates the chromatids in each of the two cells.  This creates four daughter cells each with 23 chromosomes (</a:t>
            </a:r>
            <a:r>
              <a:rPr lang="en-US" b="1" u="sng" dirty="0" smtClean="0"/>
              <a:t>haploid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8" name="Picture 4" descr="http://ts3.mm.bing.net/th?id=H.4796070936709934&amp;w=276&amp;h=18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Process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/>
              <a:t>So, meiosis involves </a:t>
            </a:r>
            <a:r>
              <a:rPr lang="en-US" b="1" u="sng" dirty="0"/>
              <a:t>two</a:t>
            </a:r>
            <a:r>
              <a:rPr lang="en-US" dirty="0"/>
              <a:t> divisions producing a total of </a:t>
            </a:r>
            <a:r>
              <a:rPr lang="en-US" b="1" u="sng" dirty="0"/>
              <a:t>four</a:t>
            </a:r>
            <a:r>
              <a:rPr lang="en-US" dirty="0"/>
              <a:t> daughter </a:t>
            </a:r>
            <a:r>
              <a:rPr lang="en-US" dirty="0" smtClean="0"/>
              <a:t>cells; with  all </a:t>
            </a:r>
            <a:r>
              <a:rPr lang="en-US" dirty="0"/>
              <a:t>four </a:t>
            </a:r>
            <a:r>
              <a:rPr lang="en-US" dirty="0" smtClean="0"/>
              <a:t>of them being genetically </a:t>
            </a:r>
            <a:r>
              <a:rPr lang="en-US" dirty="0"/>
              <a:t>different.</a:t>
            </a:r>
          </a:p>
          <a:p>
            <a:endParaRPr lang="en-US" dirty="0"/>
          </a:p>
        </p:txBody>
      </p:sp>
      <p:pic>
        <p:nvPicPr>
          <p:cNvPr id="5" name="Picture 2" descr="http://geneticssuite.net/files/Meiosis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80630"/>
            <a:ext cx="4514850" cy="35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Mitosis.  Also known as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C. </a:t>
            </a:r>
            <a:r>
              <a:rPr lang="en-US" dirty="0"/>
              <a:t>The process of eukaryotic cells to produce daughter cells that are </a:t>
            </a:r>
            <a:r>
              <a:rPr lang="en-US" dirty="0" smtClean="0"/>
              <a:t>genetically </a:t>
            </a:r>
            <a:r>
              <a:rPr lang="en-US" b="1" u="sng" dirty="0"/>
              <a:t>identical</a:t>
            </a:r>
            <a:r>
              <a:rPr lang="en-US" dirty="0"/>
              <a:t> to the parent</a:t>
            </a:r>
            <a:r>
              <a:rPr lang="en-US" dirty="0" smtClean="0"/>
              <a:t>.</a:t>
            </a:r>
          </a:p>
        </p:txBody>
      </p:sp>
      <p:pic>
        <p:nvPicPr>
          <p:cNvPr id="19458" name="Picture 2" descr="http://ts1.mm.bing.net/th?id=H.4881764097590388&amp;w=257&amp;h=111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3810000" cy="164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314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	A. </a:t>
            </a:r>
            <a:r>
              <a:rPr lang="en-US" dirty="0" smtClean="0"/>
              <a:t>Involves </a:t>
            </a:r>
            <a:r>
              <a:rPr lang="en-US" b="1" u="sng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parents.  </a:t>
            </a:r>
            <a:r>
              <a:rPr lang="en-US" dirty="0" smtClean="0"/>
              <a:t>The resulting offspring receives one copy of each gene from the </a:t>
            </a:r>
            <a:r>
              <a:rPr lang="en-US" b="1" u="sng" dirty="0" smtClean="0"/>
              <a:t>male </a:t>
            </a:r>
            <a:r>
              <a:rPr lang="en-US" dirty="0" smtClean="0"/>
              <a:t>and one from the </a:t>
            </a:r>
            <a:r>
              <a:rPr lang="en-US" b="1" u="sng" dirty="0" smtClean="0"/>
              <a:t>female.</a:t>
            </a:r>
            <a:r>
              <a:rPr lang="en-US" dirty="0" smtClean="0"/>
              <a:t>  In other words, each person receives half of their genes from their mother and half from their father.</a:t>
            </a:r>
            <a:endParaRPr lang="en-US" dirty="0"/>
          </a:p>
        </p:txBody>
      </p:sp>
      <p:pic>
        <p:nvPicPr>
          <p:cNvPr id="11266" name="Picture 2" descr="http://ts2.mm.bing.net/th?id=H.4840175914255649&amp;w=233&amp;h=17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2500"/>
            <a:ext cx="22193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s2.mm.bing.net/th?id=H.4731311431550453&amp;w=242&amp;h=180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581400"/>
            <a:ext cx="2305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ts3.mm.bing.net/th?id=H.5046063742451834&amp;w=270&amp;h=165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5181600"/>
            <a:ext cx="25717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ts1.mm.bing.net/th?id=H.4926457517901692&amp;w=227&amp;h=174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52" y="4929796"/>
            <a:ext cx="1981200" cy="15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ts3.mm.bing.net/th?id=H.4988425298707146&amp;w=135&amp;h=187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5" y="4499954"/>
            <a:ext cx="12858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 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B. Gametes (reproductive cells) come from </a:t>
            </a:r>
            <a:r>
              <a:rPr lang="en-US" b="1" u="sng" dirty="0"/>
              <a:t>different</a:t>
            </a:r>
            <a:r>
              <a:rPr lang="en-US" dirty="0"/>
              <a:t> parents.  </a:t>
            </a:r>
            <a:r>
              <a:rPr lang="en-US" dirty="0" smtClean="0"/>
              <a:t>These cells are </a:t>
            </a:r>
            <a:r>
              <a:rPr lang="en-US" dirty="0" smtClean="0"/>
              <a:t>produced </a:t>
            </a:r>
            <a:r>
              <a:rPr lang="en-US" dirty="0"/>
              <a:t>as a result of Meiosis.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9218" name="Picture 2" descr="http://ts3.mm.bing.net/th?id=H.4673110332803590&amp;w=250&amp;h=17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29508"/>
            <a:ext cx="4419600" cy="30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 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Sperm comes from the </a:t>
            </a:r>
            <a:r>
              <a:rPr lang="en-US" b="1" u="sng" dirty="0"/>
              <a:t>male</a:t>
            </a:r>
            <a:endParaRPr lang="en-US" b="1" u="sng" dirty="0" smtClean="0"/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Egg comes from the </a:t>
            </a:r>
            <a:r>
              <a:rPr lang="en-US" b="1" u="sng" dirty="0"/>
              <a:t>female</a:t>
            </a:r>
            <a:endParaRPr lang="en-US" b="1" u="sng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 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3</a:t>
            </a:r>
            <a:r>
              <a:rPr lang="en-US" dirty="0"/>
              <a:t>. Fertilization is when egg and sperm are </a:t>
            </a:r>
            <a:r>
              <a:rPr lang="en-US" b="1" u="sng" dirty="0"/>
              <a:t>joined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. Fertilized egg is called a </a:t>
            </a:r>
            <a:r>
              <a:rPr lang="en-US" b="1" u="sng" dirty="0"/>
              <a:t>zygote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0242" name="Picture 2" descr="http://ts2.mm.bing.net/th?id=H.4919246299925781&amp;w=263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895600" cy="20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 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5</a:t>
            </a:r>
            <a:r>
              <a:rPr lang="en-US" dirty="0"/>
              <a:t>. Zygote goes through mitosis becoming an </a:t>
            </a:r>
            <a:r>
              <a:rPr lang="en-US" b="1" u="sng" dirty="0"/>
              <a:t>embryo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r>
              <a:rPr lang="en-US" dirty="0"/>
              <a:t>	</a:t>
            </a:r>
            <a:r>
              <a:rPr lang="en-US" dirty="0" smtClean="0"/>
              <a:t>6</a:t>
            </a:r>
            <a:r>
              <a:rPr lang="en-US" dirty="0"/>
              <a:t>. Embryo </a:t>
            </a:r>
            <a:r>
              <a:rPr lang="en-US" b="1" u="sng" dirty="0"/>
              <a:t>develops</a:t>
            </a:r>
            <a:r>
              <a:rPr lang="en-US" dirty="0"/>
              <a:t> into a multicellular organism.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7410" name="Picture 2" descr="http://ts1.mm.bing.net/th?id=H.4846412252056488&amp;w=250&amp;h=130&amp;c=7&amp;rs=1&amp;qlt=8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65125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ts1.mm.bing.net/th?id=H.4865567785027980&amp;w=263&amp;h=16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91877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257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DNA</a:t>
            </a:r>
            <a:endParaRPr lang="en-US" sz="7200" dirty="0"/>
          </a:p>
        </p:txBody>
      </p:sp>
      <p:pic>
        <p:nvPicPr>
          <p:cNvPr id="1026" name="Picture 2" descr="http://ts1.mm.bing.net/th?id=H.4525638360762352&amp;w=207&amp;h=14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012024" cy="42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A. Rosalind Franklin first to take an X-ray </a:t>
            </a:r>
            <a:r>
              <a:rPr lang="en-US" b="1" u="sng" dirty="0"/>
              <a:t>photo</a:t>
            </a:r>
            <a:r>
              <a:rPr lang="en-US" dirty="0"/>
              <a:t> of </a:t>
            </a:r>
            <a:r>
              <a:rPr lang="en-US" dirty="0" smtClean="0"/>
              <a:t>DNA in 1951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ts3.mm.bing.net/th?id=H.4931263617696282&amp;w=144&amp;h=176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1000"/>
            <a:ext cx="2209800" cy="2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2.mm.bing.net/th?id=H.4585733541138809&amp;w=163&amp;h=176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3291"/>
            <a:ext cx="2286000" cy="24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/>
              <a:t>.  James Watson and Francis Crick interpreted the photo and discovered the </a:t>
            </a:r>
            <a:r>
              <a:rPr lang="en-US" dirty="0" smtClean="0"/>
              <a:t>double </a:t>
            </a:r>
            <a:r>
              <a:rPr lang="en-US" dirty="0"/>
              <a:t>helix </a:t>
            </a:r>
            <a:r>
              <a:rPr lang="en-US" b="1" u="sng" dirty="0"/>
              <a:t>structure</a:t>
            </a:r>
            <a:r>
              <a:rPr lang="en-US" dirty="0"/>
              <a:t> in 1953. (They won the Nobel </a:t>
            </a:r>
            <a:r>
              <a:rPr lang="en-US" dirty="0" smtClean="0"/>
              <a:t>Prize in 1962)</a:t>
            </a:r>
            <a:endParaRPr lang="en-US" dirty="0"/>
          </a:p>
          <a:p>
            <a:endParaRPr lang="en-US" dirty="0"/>
          </a:p>
        </p:txBody>
      </p:sp>
      <p:pic>
        <p:nvPicPr>
          <p:cNvPr id="3076" name="Picture 4" descr="http://ts2.mm.bing.net/th?id=H.4744187763492433&amp;w=254&amp;h=171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114800" cy="27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What is DEOXYRIBONUCLEIC ACID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DNA is sometimes called "the blueprint of </a:t>
            </a:r>
            <a:r>
              <a:rPr lang="en-US" b="1" u="sng" dirty="0"/>
              <a:t>life</a:t>
            </a:r>
            <a:r>
              <a:rPr lang="en-US" dirty="0"/>
              <a:t>" because it contains the </a:t>
            </a:r>
            <a:r>
              <a:rPr lang="en-US" dirty="0" smtClean="0"/>
              <a:t>code</a:t>
            </a:r>
            <a:r>
              <a:rPr lang="en-US" dirty="0"/>
              <a:t>, or instructions.  Just like a builder uses a blueprint to build a house, </a:t>
            </a:r>
            <a:r>
              <a:rPr lang="en-US" dirty="0" smtClean="0"/>
              <a:t>DNA </a:t>
            </a:r>
            <a:r>
              <a:rPr lang="en-US" dirty="0"/>
              <a:t>is used as the blueprint, or plans, for the </a:t>
            </a:r>
            <a:r>
              <a:rPr lang="en-US" b="1" u="sng" dirty="0"/>
              <a:t>entire</a:t>
            </a:r>
            <a:r>
              <a:rPr lang="en-US" dirty="0"/>
              <a:t> organism.</a:t>
            </a:r>
          </a:p>
          <a:p>
            <a:endParaRPr lang="en-US" dirty="0"/>
          </a:p>
        </p:txBody>
      </p:sp>
      <p:pic>
        <p:nvPicPr>
          <p:cNvPr id="1026" name="Picture 2" descr="http://ts1.mm.bing.net/th?id=H.4829077776697264&amp;w=194&amp;h=175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28720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4859451765032649&amp;w=260&amp;h=175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0272"/>
            <a:ext cx="3355175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chromosome chromatid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343400"/>
            <a:ext cx="3789218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D. Interphase – the phase before 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u="sng" dirty="0"/>
              <a:t>Growth</a:t>
            </a:r>
          </a:p>
          <a:p>
            <a:r>
              <a:rPr lang="en-US" dirty="0"/>
              <a:t>2. Replication – the process when the makes an exact copy of its DNA</a:t>
            </a:r>
          </a:p>
          <a:p>
            <a:pPr lvl="1"/>
            <a:r>
              <a:rPr lang="en-US" dirty="0"/>
              <a:t>a. at the end of replication, cells contain </a:t>
            </a:r>
            <a:r>
              <a:rPr lang="en-US" b="1" u="sng" dirty="0"/>
              <a:t>two</a:t>
            </a:r>
            <a:r>
              <a:rPr lang="en-US" dirty="0"/>
              <a:t> identical sets of chromatids.  </a:t>
            </a:r>
          </a:p>
          <a:p>
            <a:pPr lvl="1"/>
            <a:r>
              <a:rPr lang="en-US" dirty="0"/>
              <a:t>b. Chromosomes consist of </a:t>
            </a:r>
            <a:r>
              <a:rPr lang="en-US" b="1" u="sng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chromatids joined by a centromere.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II. What is DEOXYRIBONUCLEIC ACID</a:t>
            </a:r>
            <a:r>
              <a:rPr lang="en-US" u="sng" dirty="0" smtClean="0"/>
              <a:t>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/>
              <a:t>. DNA is the chemical component of chromosomes, which are located in 	the </a:t>
            </a:r>
            <a:r>
              <a:rPr lang="en-US" b="1" u="sng" dirty="0"/>
              <a:t>nucleus</a:t>
            </a:r>
            <a:r>
              <a:rPr lang="en-US" dirty="0"/>
              <a:t> of every cell. </a:t>
            </a:r>
          </a:p>
        </p:txBody>
      </p:sp>
      <p:pic>
        <p:nvPicPr>
          <p:cNvPr id="2050" name="Picture 2" descr="http://ts3.mm.bing.net/th?id=H.4549286457642010&amp;w=137&amp;h=176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2819400" cy="36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id=H.4743401776744408&amp;w=259&amp;h=124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4564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What is DEOXYRIBONUCLEIC ACID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/>
              <a:t>. Each cell has 2 meters of DNA.  Each person has approximately 75 </a:t>
            </a:r>
            <a:r>
              <a:rPr lang="en-US" dirty="0" smtClean="0"/>
              <a:t>billion </a:t>
            </a:r>
            <a:r>
              <a:rPr lang="en-US" dirty="0"/>
              <a:t>cells. That is enough DNA to go from the earth to the sun </a:t>
            </a:r>
            <a:r>
              <a:rPr lang="en-US" b="1" u="sng" dirty="0"/>
              <a:t>400 </a:t>
            </a:r>
            <a:r>
              <a:rPr lang="en-US" b="1" u="sng" dirty="0" smtClean="0"/>
              <a:t>x’s.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3074" name="Picture 2" descr="http://ts4.mm.bing.net/th?id=H.4782473064614907&amp;w=276&amp;h=5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962400"/>
            <a:ext cx="6545921" cy="13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What is DEOXYRIBONUCLEIC ACID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dirty="0"/>
              <a:t>. A Gene is a segment of DNA that codes for a </a:t>
            </a:r>
            <a:r>
              <a:rPr lang="en-US" b="1" u="sng" dirty="0"/>
              <a:t>protein</a:t>
            </a:r>
            <a:r>
              <a:rPr lang="en-US" dirty="0"/>
              <a:t>, which in turn </a:t>
            </a:r>
            <a:r>
              <a:rPr lang="en-US" dirty="0" smtClean="0"/>
              <a:t>codes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b="1" u="sng" dirty="0"/>
              <a:t>trait</a:t>
            </a:r>
            <a:r>
              <a:rPr lang="en-US" dirty="0"/>
              <a:t> (skin tone, eye color, </a:t>
            </a:r>
            <a:r>
              <a:rPr lang="en-US" dirty="0" err="1"/>
              <a:t>etc</a:t>
            </a:r>
            <a:r>
              <a:rPr lang="en-US" dirty="0"/>
              <a:t>), </a:t>
            </a:r>
          </a:p>
          <a:p>
            <a:endParaRPr lang="en-US" dirty="0"/>
          </a:p>
        </p:txBody>
      </p:sp>
      <p:pic>
        <p:nvPicPr>
          <p:cNvPr id="4098" name="Picture 2" descr="http://ts3.mm.bing.net/th?id=H.4644076342937350&amp;w=250&amp;h=188&amp;c=7&amp;rs=1&amp;qlt=8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97382"/>
            <a:ext cx="3886200" cy="29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A. The shape of the DNA molecule is a double-helix (like a </a:t>
            </a:r>
            <a:r>
              <a:rPr lang="en-US" dirty="0" smtClean="0"/>
              <a:t>twisted </a:t>
            </a:r>
            <a:r>
              <a:rPr lang="en-US" b="1" u="sng" dirty="0"/>
              <a:t>ladder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ts3.mm.bing.net/th?id=H.4885466402783394&amp;w=214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819400"/>
            <a:ext cx="381648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B. The sides of the ladder are composed of alternating </a:t>
            </a:r>
            <a:r>
              <a:rPr lang="en-US" b="1" u="sng" dirty="0"/>
              <a:t>sugars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deoxyribose</a:t>
            </a:r>
            <a:r>
              <a:rPr lang="en-US" dirty="0" smtClean="0"/>
              <a:t>) and </a:t>
            </a:r>
            <a:r>
              <a:rPr lang="en-US" dirty="0"/>
              <a:t>phosphates. </a:t>
            </a:r>
          </a:p>
          <a:p>
            <a:endParaRPr lang="en-US" dirty="0"/>
          </a:p>
        </p:txBody>
      </p:sp>
      <p:pic>
        <p:nvPicPr>
          <p:cNvPr id="6146" name="Picture 2" descr="http://cherylparks.edublogs.org/files/2011/01/nucleotide1-1wgtj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532806" cy="21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jada.ada.org/content/140/suppl_1/17S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0978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/>
              <a:t>. The rungs of the ladder are composed of nucleotides (also </a:t>
            </a:r>
            <a:r>
              <a:rPr lang="en-US" dirty="0" smtClean="0"/>
              <a:t>called </a:t>
            </a:r>
            <a:r>
              <a:rPr lang="en-US" b="1" u="sng" dirty="0"/>
              <a:t>Bases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Adenine, Thymine</a:t>
            </a:r>
            <a:r>
              <a:rPr lang="en-US" dirty="0" smtClean="0"/>
              <a:t>, </a:t>
            </a:r>
            <a:r>
              <a:rPr lang="en-US" dirty="0"/>
              <a:t>Guanine, Cytosine or A, T, G, C</a:t>
            </a:r>
          </a:p>
          <a:p>
            <a:endParaRPr lang="en-US" dirty="0"/>
          </a:p>
        </p:txBody>
      </p:sp>
      <p:pic>
        <p:nvPicPr>
          <p:cNvPr id="7170" name="Picture 2" descr="http://ts1.mm.bing.net/th?id=H.4933900714315236&amp;w=195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934692" cy="29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/>
              <a:t>. The rungs of the ladder are composed of nucleotides (also </a:t>
            </a:r>
            <a:r>
              <a:rPr lang="en-US" dirty="0" smtClean="0"/>
              <a:t>called </a:t>
            </a:r>
            <a:r>
              <a:rPr lang="en-US" u="sng" dirty="0"/>
              <a:t>Bases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Nucleotides pair in a specific way - called the Base-Pair </a:t>
            </a:r>
            <a:r>
              <a:rPr lang="en-US" b="1" u="sng" dirty="0"/>
              <a:t>Rule </a:t>
            </a:r>
          </a:p>
          <a:p>
            <a:r>
              <a:rPr lang="en-US" dirty="0"/>
              <a:t>		</a:t>
            </a:r>
            <a:r>
              <a:rPr lang="en-US" dirty="0" smtClean="0"/>
              <a:t>	a</a:t>
            </a:r>
            <a:r>
              <a:rPr lang="en-US" dirty="0"/>
              <a:t>. Adenine pairs to Thymine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b</a:t>
            </a:r>
            <a:r>
              <a:rPr lang="en-US" dirty="0"/>
              <a:t>. Guanine pairs to Cytosine</a:t>
            </a:r>
          </a:p>
          <a:p>
            <a:endParaRPr lang="en-US" dirty="0"/>
          </a:p>
        </p:txBody>
      </p:sp>
      <p:pic>
        <p:nvPicPr>
          <p:cNvPr id="8194" name="Picture 2" descr="http://ts4.mm.bing.net/th?id=H.4967766551561883&amp;w=235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6669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/>
              <a:t>. The rungs of the ladder are composed of nucleotides (also </a:t>
            </a:r>
            <a:r>
              <a:rPr lang="en-US" dirty="0" smtClean="0"/>
              <a:t>called </a:t>
            </a:r>
            <a:r>
              <a:rPr lang="en-US" u="sng" dirty="0"/>
              <a:t>Bases</a:t>
            </a:r>
            <a:r>
              <a:rPr lang="en-US" dirty="0"/>
              <a:t>)</a:t>
            </a:r>
          </a:p>
          <a:p>
            <a:r>
              <a:rPr lang="en-US" dirty="0"/>
              <a:t>	3. The </a:t>
            </a:r>
            <a:r>
              <a:rPr lang="en-US" b="1" u="sng" dirty="0"/>
              <a:t>rungs</a:t>
            </a:r>
            <a:r>
              <a:rPr lang="en-US" dirty="0"/>
              <a:t> of the ladder can occur in any </a:t>
            </a:r>
            <a:r>
              <a:rPr lang="en-US" b="1" u="sng" dirty="0"/>
              <a:t>order</a:t>
            </a:r>
            <a:r>
              <a:rPr lang="en-US" dirty="0"/>
              <a:t> (as long as the </a:t>
            </a:r>
            <a:r>
              <a:rPr lang="en-US" dirty="0" smtClean="0"/>
              <a:t>base-pair </a:t>
            </a:r>
            <a:r>
              <a:rPr lang="en-US" dirty="0"/>
              <a:t>rule is followed)</a:t>
            </a:r>
          </a:p>
          <a:p>
            <a:endParaRPr lang="en-US" dirty="0"/>
          </a:p>
        </p:txBody>
      </p:sp>
      <p:pic>
        <p:nvPicPr>
          <p:cNvPr id="9218" name="Picture 2" descr="http://ts4.mm.bing.net/th?id=H.4908586183690931&amp;w=203&amp;h=18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22607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. For instance, a stretch of DNA could be AATGACCAT - which </a:t>
            </a:r>
            <a:r>
              <a:rPr lang="en-US" dirty="0" smtClean="0"/>
              <a:t>would </a:t>
            </a:r>
            <a:r>
              <a:rPr lang="en-US" dirty="0"/>
              <a:t>code for a different gene than a stretch that read: 	</a:t>
            </a:r>
            <a:r>
              <a:rPr lang="en-US" dirty="0" smtClean="0"/>
              <a:t>GGGCCATAG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 all, there are billions of bases (nucleotides) in </a:t>
            </a:r>
            <a:r>
              <a:rPr lang="en-US" dirty="0" smtClean="0"/>
              <a:t>cells</a:t>
            </a:r>
            <a:r>
              <a:rPr lang="en-US" dirty="0"/>
              <a:t>, which </a:t>
            </a:r>
            <a:r>
              <a:rPr lang="en-US" b="1" u="sng" dirty="0"/>
              <a:t>code</a:t>
            </a:r>
            <a:r>
              <a:rPr lang="en-US" dirty="0"/>
              <a:t> for all the things an organism needs to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dirty="0"/>
              <a:t>. DNA is complementary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Complementary:  bases on one strand </a:t>
            </a:r>
            <a:r>
              <a:rPr lang="en-US" b="1" u="sng" dirty="0"/>
              <a:t>match</a:t>
            </a:r>
            <a:r>
              <a:rPr lang="en-US" dirty="0"/>
              <a:t> up with the bases on </a:t>
            </a:r>
            <a:r>
              <a:rPr lang="en-US" dirty="0" smtClean="0"/>
              <a:t>the </a:t>
            </a:r>
            <a:r>
              <a:rPr lang="en-US" dirty="0"/>
              <a:t>other strand (A-T and G-C) </a:t>
            </a:r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Example:  Strand 1- ATG GGC CTA</a:t>
            </a:r>
          </a:p>
          <a:p>
            <a:r>
              <a:rPr lang="en-US" dirty="0"/>
              <a:t>                     	 </a:t>
            </a:r>
            <a:r>
              <a:rPr lang="en-US" dirty="0" smtClean="0"/>
              <a:t>  Strand </a:t>
            </a:r>
            <a:r>
              <a:rPr lang="en-US" dirty="0"/>
              <a:t>2- TAC CCG GAT </a:t>
            </a:r>
          </a:p>
          <a:p>
            <a:endParaRPr lang="en-US" dirty="0"/>
          </a:p>
        </p:txBody>
      </p:sp>
      <p:pic>
        <p:nvPicPr>
          <p:cNvPr id="1026" name="Picture 2" descr="http://ts1.mm.bing.net/th?id=H.4929476901274705&amp;pid=1.9&amp;m=&amp;w=300&amp;h=30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387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D. Interphase – the phase before 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dirty="0"/>
              <a:t>. Preparation for </a:t>
            </a:r>
            <a:r>
              <a:rPr lang="en-US" b="1" u="sng" dirty="0" smtClean="0"/>
              <a:t>cell</a:t>
            </a:r>
            <a:r>
              <a:rPr lang="en-US" dirty="0" smtClean="0"/>
              <a:t> division</a:t>
            </a:r>
            <a:r>
              <a:rPr lang="en-US" dirty="0"/>
              <a:t>.</a:t>
            </a:r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u="sng" dirty="0" smtClean="0"/>
              <a:t>90% </a:t>
            </a:r>
            <a:r>
              <a:rPr lang="en-US" dirty="0" smtClean="0"/>
              <a:t>of </a:t>
            </a:r>
            <a:r>
              <a:rPr lang="en-US" dirty="0"/>
              <a:t>a cells time is spent in interphase</a:t>
            </a:r>
            <a:endParaRPr lang="en-US" dirty="0">
              <a:effectLst/>
            </a:endParaRPr>
          </a:p>
        </p:txBody>
      </p:sp>
      <p:pic>
        <p:nvPicPr>
          <p:cNvPr id="5" name="Picture 2" descr="http://ts3.mm.bing.net/th?id=H.4972267652713274&amp;w=250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3124200"/>
            <a:ext cx="405318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Replication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A. Replication is the process where DNA makes a </a:t>
            </a:r>
            <a:r>
              <a:rPr lang="en-US" b="1" u="sng" dirty="0"/>
              <a:t>copy</a:t>
            </a:r>
            <a:r>
              <a:rPr lang="en-US" dirty="0"/>
              <a:t> of itself.  Cells </a:t>
            </a:r>
            <a:r>
              <a:rPr lang="en-US" dirty="0" smtClean="0"/>
              <a:t>divide </a:t>
            </a:r>
            <a:r>
              <a:rPr lang="en-US" dirty="0"/>
              <a:t>in order for an organism to grow or reproduce. DNA replicates right </a:t>
            </a:r>
            <a:r>
              <a:rPr lang="en-US" dirty="0" smtClean="0"/>
              <a:t>before </a:t>
            </a:r>
            <a:r>
              <a:rPr lang="en-US" dirty="0"/>
              <a:t>a cell </a:t>
            </a:r>
            <a:r>
              <a:rPr lang="en-US" b="1" u="sng" dirty="0"/>
              <a:t>divides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During </a:t>
            </a:r>
            <a:r>
              <a:rPr lang="en-US" dirty="0"/>
              <a:t>interphase of Mitosis!</a:t>
            </a:r>
          </a:p>
          <a:p>
            <a:endParaRPr lang="en-US" dirty="0"/>
          </a:p>
        </p:txBody>
      </p:sp>
      <p:pic>
        <p:nvPicPr>
          <p:cNvPr id="2052" name="Picture 4" descr="http://ts3.mm.bing.net/th?id=H.4896702050732478&amp;w=265&amp;h=13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267200" cy="22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Replication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/>
              <a:t>. DNA replication is semi-conservative. That means that when it makes a </a:t>
            </a:r>
            <a:r>
              <a:rPr lang="en-US" dirty="0" smtClean="0"/>
              <a:t>copy</a:t>
            </a:r>
            <a:r>
              <a:rPr lang="en-US" dirty="0"/>
              <a:t>, each new piece of DNA is made up of 1 </a:t>
            </a:r>
            <a:r>
              <a:rPr lang="en-US" b="1" u="sng" dirty="0"/>
              <a:t>old</a:t>
            </a:r>
            <a:r>
              <a:rPr lang="en-US" dirty="0"/>
              <a:t> strand and 1 </a:t>
            </a:r>
            <a:r>
              <a:rPr lang="en-US" b="1" u="sng" dirty="0"/>
              <a:t>new</a:t>
            </a:r>
            <a:r>
              <a:rPr lang="en-US" dirty="0"/>
              <a:t> strand . </a:t>
            </a:r>
            <a:r>
              <a:rPr lang="en-US" dirty="0" smtClean="0"/>
              <a:t>This </a:t>
            </a:r>
            <a:r>
              <a:rPr lang="en-US" dirty="0"/>
              <a:t>helps reduce the number of copy </a:t>
            </a:r>
            <a:r>
              <a:rPr lang="en-US" b="1" u="sng" dirty="0"/>
              <a:t>errors</a:t>
            </a:r>
            <a:r>
              <a:rPr lang="en-US" dirty="0"/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ts1.mm.bing.net/th?id=H.4510940993949480&amp;w=206&amp;h=16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07691"/>
            <a:ext cx="3505200" cy="28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The </a:t>
            </a:r>
            <a:r>
              <a:rPr lang="en-US" dirty="0" smtClean="0"/>
              <a:t>Process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Replication starts at a specific </a:t>
            </a:r>
            <a:r>
              <a:rPr lang="en-US" b="1" u="sng" dirty="0"/>
              <a:t>sequence</a:t>
            </a:r>
            <a:r>
              <a:rPr lang="en-US" dirty="0"/>
              <a:t> on the DNA molecule. </a:t>
            </a:r>
          </a:p>
          <a:p>
            <a:endParaRPr lang="en-US" dirty="0"/>
          </a:p>
        </p:txBody>
      </p:sp>
      <p:pic>
        <p:nvPicPr>
          <p:cNvPr id="4" name="Picture 2" descr="http://ts3.mm.bing.net/th?id=H.4791320723259986&amp;w=124&amp;h=180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2656609" cy="38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The </a:t>
            </a:r>
            <a:r>
              <a:rPr lang="en-US" dirty="0" smtClean="0"/>
              <a:t>Process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An enzyme unwinds and unzips DNA, breaking the hydrogen </a:t>
            </a:r>
            <a:r>
              <a:rPr lang="en-US" dirty="0" smtClean="0"/>
              <a:t>bonds </a:t>
            </a:r>
            <a:r>
              <a:rPr lang="en-US" dirty="0"/>
              <a:t>that join the base pairs, and forming two </a:t>
            </a:r>
            <a:r>
              <a:rPr lang="en-US" b="1" u="sng" dirty="0"/>
              <a:t>separate</a:t>
            </a:r>
            <a:r>
              <a:rPr lang="en-US" dirty="0"/>
              <a:t> strands. </a:t>
            </a:r>
          </a:p>
          <a:p>
            <a:endParaRPr lang="en-US" dirty="0"/>
          </a:p>
        </p:txBody>
      </p:sp>
      <p:pic>
        <p:nvPicPr>
          <p:cNvPr id="5122" name="Picture 2" descr="http://ts3.mm.bing.net/th?id=H.4896702050732478&amp;w=265&amp;h=13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334000" cy="27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The </a:t>
            </a:r>
            <a:r>
              <a:rPr lang="en-US" dirty="0" smtClean="0"/>
              <a:t>Process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dirty="0"/>
              <a:t>. The new DNA is built up from the </a:t>
            </a:r>
            <a:r>
              <a:rPr lang="en-US" b="1" u="sng" dirty="0"/>
              <a:t>four</a:t>
            </a:r>
            <a:r>
              <a:rPr lang="en-US" dirty="0"/>
              <a:t> nucleotides (A, C, G and T) </a:t>
            </a:r>
            <a:r>
              <a:rPr lang="en-US" dirty="0" smtClean="0"/>
              <a:t>that </a:t>
            </a:r>
            <a:r>
              <a:rPr lang="en-US" dirty="0"/>
              <a:t>are abundant in the nucleoplasm. </a:t>
            </a:r>
          </a:p>
          <a:p>
            <a:endParaRPr lang="en-US" dirty="0"/>
          </a:p>
        </p:txBody>
      </p:sp>
      <p:pic>
        <p:nvPicPr>
          <p:cNvPr id="6146" name="Picture 2" descr="http://ts1.mm.bing.net/th?id=H.4662647803019637&amp;pid=1.9&amp;m=&amp;w=300&amp;h=30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181600" cy="31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The </a:t>
            </a:r>
            <a:r>
              <a:rPr lang="en-US" dirty="0" smtClean="0"/>
              <a:t>Process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dirty="0"/>
              <a:t>. These nucleotides attach themselves to the bases on the old strands </a:t>
            </a:r>
            <a:r>
              <a:rPr lang="en-US" dirty="0" smtClean="0"/>
              <a:t>by </a:t>
            </a:r>
            <a:r>
              <a:rPr lang="en-US" dirty="0"/>
              <a:t>complementary base </a:t>
            </a:r>
            <a:r>
              <a:rPr lang="en-US" b="1" u="sng" dirty="0"/>
              <a:t>pairing</a:t>
            </a:r>
            <a:r>
              <a:rPr lang="en-US" dirty="0"/>
              <a:t>. Where there is a T base, only an </a:t>
            </a:r>
            <a:r>
              <a:rPr lang="en-US" b="1" u="sng" dirty="0"/>
              <a:t>A</a:t>
            </a:r>
            <a:r>
              <a:rPr lang="en-US" dirty="0"/>
              <a:t> </a:t>
            </a:r>
            <a:r>
              <a:rPr lang="en-US" dirty="0" smtClean="0"/>
              <a:t>nucleotide </a:t>
            </a:r>
            <a:r>
              <a:rPr lang="en-US" dirty="0"/>
              <a:t>will bind, and so on.</a:t>
            </a:r>
          </a:p>
          <a:p>
            <a:endParaRPr lang="en-US" dirty="0"/>
          </a:p>
        </p:txBody>
      </p:sp>
      <p:pic>
        <p:nvPicPr>
          <p:cNvPr id="7170" name="Picture 2" descr="http://ts4.mm.bing.net/th?id=H.4524311200991623&amp;w=204&amp;h=16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78656"/>
            <a:ext cx="3733800" cy="309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The </a:t>
            </a:r>
            <a:r>
              <a:rPr lang="en-US" dirty="0" smtClean="0"/>
              <a:t>Process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r>
              <a:rPr lang="en-US" dirty="0"/>
              <a:t>. The sides will </a:t>
            </a:r>
            <a:r>
              <a:rPr lang="en-US" b="1" u="sng" dirty="0"/>
              <a:t>reform</a:t>
            </a:r>
            <a:r>
              <a:rPr lang="en-US" dirty="0"/>
              <a:t> the sugar-phosphate backbone. </a:t>
            </a:r>
          </a:p>
          <a:p>
            <a:endParaRPr lang="en-US" dirty="0"/>
          </a:p>
        </p:txBody>
      </p:sp>
      <p:pic>
        <p:nvPicPr>
          <p:cNvPr id="8194" name="Picture 2" descr="http://ts1.mm.bing.net/th?id=H.4865932861508184&amp;w=225&amp;h=171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511341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The </a:t>
            </a:r>
            <a:r>
              <a:rPr lang="en-US" dirty="0" smtClean="0"/>
              <a:t>Process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dirty="0"/>
              <a:t>. A winding enzyme </a:t>
            </a:r>
            <a:r>
              <a:rPr lang="en-US" b="1" u="sng" dirty="0"/>
              <a:t>winds</a:t>
            </a:r>
            <a:r>
              <a:rPr lang="en-US" dirty="0"/>
              <a:t> the new strands up to form a double </a:t>
            </a:r>
            <a:r>
              <a:rPr lang="en-US" dirty="0" smtClean="0"/>
              <a:t>helix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9218" name="Picture 2" descr="http://ts2.mm.bing.net/th?id=H.5014504361756337&amp;w=253&amp;h=17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5181600" cy="36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The </a:t>
            </a:r>
            <a:r>
              <a:rPr lang="en-US" dirty="0" smtClean="0"/>
              <a:t>Process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r>
              <a:rPr lang="en-US" dirty="0"/>
              <a:t>. The two new molecules are </a:t>
            </a:r>
            <a:r>
              <a:rPr lang="en-US" b="1" u="sng" dirty="0"/>
              <a:t>identical</a:t>
            </a:r>
            <a:r>
              <a:rPr lang="en-US" dirty="0"/>
              <a:t> to the old molecule</a:t>
            </a:r>
          </a:p>
          <a:p>
            <a:endParaRPr lang="en-US" dirty="0"/>
          </a:p>
        </p:txBody>
      </p:sp>
      <p:pic>
        <p:nvPicPr>
          <p:cNvPr id="10242" name="Picture 2" descr="http://ts1.mm.bing.net/th?id=H.4510940993949480&amp;w=206&amp;h=16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746211" cy="30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V. </a:t>
            </a:r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RNA = ribonucleic acid.</a:t>
            </a:r>
          </a:p>
          <a:p>
            <a:endParaRPr lang="en-US" dirty="0"/>
          </a:p>
        </p:txBody>
      </p:sp>
      <p:pic>
        <p:nvPicPr>
          <p:cNvPr id="1026" name="Picture 2" descr="http://ts3.mm.bing.net/th?id=H.4828893071150554&amp;w=130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133600" cy="30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1. </a:t>
            </a:r>
            <a:r>
              <a:rPr lang="en-US" dirty="0"/>
              <a:t>Chromosomes </a:t>
            </a:r>
            <a:r>
              <a:rPr lang="en-US" dirty="0" smtClean="0"/>
              <a:t>condense and become </a:t>
            </a:r>
            <a:r>
              <a:rPr lang="en-US" dirty="0"/>
              <a:t>more </a:t>
            </a:r>
            <a:r>
              <a:rPr lang="en-US" b="1" u="sng" dirty="0" smtClean="0"/>
              <a:t>visible</a:t>
            </a:r>
            <a:r>
              <a:rPr lang="en-US" u="sng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http://ts4.mm.bing.net/th?id=H.4681129010266339&amp;w=207&amp;h=171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0"/>
            <a:ext cx="341295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V. </a:t>
            </a:r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/>
              <a:t>.  RNA is similar to DNA except:</a:t>
            </a:r>
          </a:p>
          <a:p>
            <a:r>
              <a:rPr lang="en-US" dirty="0" smtClean="0"/>
              <a:t>1</a:t>
            </a:r>
            <a:r>
              <a:rPr lang="en-US" dirty="0"/>
              <a:t>. has </a:t>
            </a:r>
            <a:r>
              <a:rPr lang="en-US" b="1" u="sng" dirty="0"/>
              <a:t>one</a:t>
            </a:r>
            <a:r>
              <a:rPr lang="en-US" dirty="0"/>
              <a:t> strand instead of two strands.</a:t>
            </a:r>
            <a:br>
              <a:rPr lang="en-US" dirty="0"/>
            </a:br>
            <a:r>
              <a:rPr lang="en-US" dirty="0" smtClean="0"/>
              <a:t>2</a:t>
            </a:r>
            <a:r>
              <a:rPr lang="en-US" dirty="0"/>
              <a:t>. has the nitrogen base </a:t>
            </a:r>
            <a:r>
              <a:rPr lang="en-US" b="1" u="sng" dirty="0"/>
              <a:t>uracil</a:t>
            </a:r>
            <a:r>
              <a:rPr lang="en-US" dirty="0"/>
              <a:t> instead of thymine</a:t>
            </a:r>
            <a:br>
              <a:rPr lang="en-US" dirty="0"/>
            </a:br>
            <a:r>
              <a:rPr lang="en-US" dirty="0" smtClean="0"/>
              <a:t>3</a:t>
            </a:r>
            <a:r>
              <a:rPr lang="en-US" dirty="0"/>
              <a:t>. has the sugar </a:t>
            </a:r>
            <a:r>
              <a:rPr lang="en-US" b="1" u="sng" dirty="0"/>
              <a:t>ribose</a:t>
            </a:r>
            <a:r>
              <a:rPr lang="en-US" dirty="0"/>
              <a:t> instead of </a:t>
            </a:r>
            <a:r>
              <a:rPr lang="en-US" dirty="0" err="1"/>
              <a:t>deoxyribose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ts4.mm.bing.net/th?id=H.4954366222798395&amp;w=169&amp;h=181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286000" cy="24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V. </a:t>
            </a:r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/>
              <a:t>. DNA remains in the nucleus, but in order for it to get its instructions </a:t>
            </a:r>
            <a:r>
              <a:rPr lang="en-US" dirty="0" smtClean="0"/>
              <a:t>translated </a:t>
            </a:r>
            <a:r>
              <a:rPr lang="en-US" dirty="0"/>
              <a:t>into proteins, it must send its </a:t>
            </a:r>
            <a:r>
              <a:rPr lang="en-US" b="1" u="sng" dirty="0"/>
              <a:t>message</a:t>
            </a:r>
            <a:r>
              <a:rPr lang="en-US" dirty="0"/>
              <a:t> to the ribosomes, where </a:t>
            </a:r>
            <a:r>
              <a:rPr lang="en-US" dirty="0" smtClean="0"/>
              <a:t>proteins </a:t>
            </a:r>
            <a:r>
              <a:rPr lang="en-US" dirty="0"/>
              <a:t>are made. </a:t>
            </a:r>
          </a:p>
          <a:p>
            <a:endParaRPr lang="en-US" dirty="0"/>
          </a:p>
        </p:txBody>
      </p:sp>
      <p:pic>
        <p:nvPicPr>
          <p:cNvPr id="3074" name="Picture 2" descr="http://ts2.mm.bing.net/th?id=H.4750922257270613&amp;w=250&amp;h=13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99028"/>
            <a:ext cx="45720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V. </a:t>
            </a:r>
            <a:r>
              <a:rPr lang="en-US" dirty="0" smtClean="0">
                <a:solidFill>
                  <a:schemeClr val="bg1"/>
                </a:solidFill>
              </a:rPr>
              <a:t>RNA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dirty="0"/>
              <a:t>.  The chemical used to carry this message is Messenger RNA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mRNA has the job of taking the </a:t>
            </a:r>
            <a:r>
              <a:rPr lang="en-US" b="1" u="sng" dirty="0"/>
              <a:t>message</a:t>
            </a:r>
            <a:r>
              <a:rPr lang="en-US" dirty="0"/>
              <a:t> from the DNA in the </a:t>
            </a:r>
            <a:r>
              <a:rPr lang="en-US" dirty="0" smtClean="0"/>
              <a:t>nucleus </a:t>
            </a:r>
            <a:r>
              <a:rPr lang="en-US" dirty="0"/>
              <a:t>to the ribosomes in the </a:t>
            </a:r>
            <a:r>
              <a:rPr lang="en-US" b="1" u="sng" dirty="0"/>
              <a:t>cytoplasm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Transcription - RNA is </a:t>
            </a:r>
            <a:r>
              <a:rPr lang="en-US" b="1" u="sng" dirty="0"/>
              <a:t>made</a:t>
            </a:r>
            <a:r>
              <a:rPr lang="en-US" dirty="0"/>
              <a:t> from DNA</a:t>
            </a:r>
          </a:p>
          <a:p>
            <a:endParaRPr lang="en-US" dirty="0"/>
          </a:p>
        </p:txBody>
      </p:sp>
      <p:pic>
        <p:nvPicPr>
          <p:cNvPr id="4098" name="Picture 2" descr="http://ts3.mm.bing.net/th?id=H.4815780557162986&amp;w=202&amp;h=18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4495800"/>
            <a:ext cx="2438400" cy="22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V. </a:t>
            </a:r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tRNA</a:t>
            </a:r>
            <a:r>
              <a:rPr lang="en-US" dirty="0"/>
              <a:t> matches amino </a:t>
            </a:r>
            <a:r>
              <a:rPr lang="en-US" dirty="0" smtClean="0"/>
              <a:t>acids in the cytoplasm </a:t>
            </a:r>
            <a:r>
              <a:rPr lang="en-US" dirty="0"/>
              <a:t>to their place on the mRNA in the ribosome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Translation (protein synthesis):  Process of </a:t>
            </a:r>
            <a:r>
              <a:rPr lang="en-US" b="1" u="sng" dirty="0"/>
              <a:t>making</a:t>
            </a:r>
            <a:r>
              <a:rPr lang="en-US" dirty="0"/>
              <a:t> a protein</a:t>
            </a:r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Proteins are made up of </a:t>
            </a:r>
            <a:r>
              <a:rPr lang="en-US" b="1" u="sng" dirty="0"/>
              <a:t>amino</a:t>
            </a:r>
            <a:r>
              <a:rPr lang="en-US" dirty="0"/>
              <a:t> acids (small building blocks)</a:t>
            </a:r>
          </a:p>
          <a:p>
            <a:r>
              <a:rPr lang="en-US" dirty="0"/>
              <a:t>	</a:t>
            </a:r>
            <a:r>
              <a:rPr lang="en-US" dirty="0" smtClean="0"/>
              <a:t>3</a:t>
            </a:r>
            <a:r>
              <a:rPr lang="en-US" dirty="0"/>
              <a:t>. There are </a:t>
            </a:r>
            <a:r>
              <a:rPr lang="en-US" b="1" u="sng" dirty="0"/>
              <a:t>20</a:t>
            </a:r>
            <a:r>
              <a:rPr lang="en-US" dirty="0"/>
              <a:t> different types of amino acids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ts1.mm.bing.net/th?id=H.4618864918006764&amp;w=300&amp;h=300&amp;c=7&amp;rs=1&amp;qlt=8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Mutations are a </a:t>
            </a:r>
            <a:r>
              <a:rPr lang="en-US" u="sng" dirty="0"/>
              <a:t>change</a:t>
            </a:r>
            <a:r>
              <a:rPr lang="en-US" dirty="0"/>
              <a:t> in the DNA sequence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DNA is a very stable molecule, and it doesn't suddenly change without </a:t>
            </a:r>
            <a:r>
              <a:rPr lang="en-US" dirty="0" smtClean="0"/>
              <a:t>reason</a:t>
            </a:r>
            <a:r>
              <a:rPr lang="en-US" dirty="0"/>
              <a:t>, but bases can change when DNA is being replicated. Normally </a:t>
            </a:r>
            <a:r>
              <a:rPr lang="en-US" dirty="0" smtClean="0"/>
              <a:t>replication </a:t>
            </a:r>
            <a:r>
              <a:rPr lang="en-US" dirty="0"/>
              <a:t>is extremely </a:t>
            </a:r>
            <a:r>
              <a:rPr lang="en-US" b="1" u="sng" dirty="0"/>
              <a:t>accurate</a:t>
            </a:r>
            <a:r>
              <a:rPr lang="en-US" dirty="0"/>
              <a:t> but once in a while mistakes do occur </a:t>
            </a:r>
            <a:r>
              <a:rPr lang="en-US" dirty="0" smtClean="0"/>
              <a:t>(</a:t>
            </a:r>
            <a:r>
              <a:rPr lang="en-US" dirty="0"/>
              <a:t>such as a T-C base pair).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ts2.mm.bing.net/th?id=H.4539266293697669&amp;w=271&amp;h=15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8364"/>
            <a:ext cx="8382000" cy="46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Mutations are a </a:t>
            </a:r>
            <a:r>
              <a:rPr lang="en-US" b="1" u="sng" dirty="0"/>
              <a:t>change</a:t>
            </a:r>
            <a:r>
              <a:rPr lang="en-US" dirty="0"/>
              <a:t> in the DNA sequence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/>
              <a:t>. Changes in DNA can lead to </a:t>
            </a:r>
            <a:r>
              <a:rPr lang="en-US" b="1" u="sng" dirty="0"/>
              <a:t>changes</a:t>
            </a:r>
            <a:r>
              <a:rPr lang="en-US" dirty="0"/>
              <a:t> in cell function</a:t>
            </a:r>
          </a:p>
          <a:p>
            <a:endParaRPr lang="en-US" dirty="0"/>
          </a:p>
        </p:txBody>
      </p:sp>
      <p:pic>
        <p:nvPicPr>
          <p:cNvPr id="13314" name="Picture 2" descr="http://ts1.mm.bing.net/th?id=H.4651519542233720&amp;w=250&amp;h=18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36697"/>
            <a:ext cx="3886200" cy="29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Mutations are a </a:t>
            </a:r>
            <a:r>
              <a:rPr lang="en-US" b="1" u="sng" dirty="0"/>
              <a:t>change</a:t>
            </a:r>
            <a:r>
              <a:rPr lang="en-US" dirty="0"/>
              <a:t> in the DNA sequence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/>
              <a:t>. Mutations can be 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harmful – </a:t>
            </a:r>
            <a:r>
              <a:rPr lang="en-US" b="1" u="sng" dirty="0"/>
              <a:t>diseases</a:t>
            </a:r>
            <a:r>
              <a:rPr lang="en-US" dirty="0"/>
              <a:t> or deformities</a:t>
            </a:r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helpful – make it </a:t>
            </a:r>
            <a:r>
              <a:rPr lang="en-US" b="1" u="sng" dirty="0"/>
              <a:t>better</a:t>
            </a:r>
            <a:r>
              <a:rPr lang="en-US" dirty="0"/>
              <a:t> able to survive</a:t>
            </a:r>
          </a:p>
          <a:p>
            <a:r>
              <a:rPr lang="en-US" dirty="0"/>
              <a:t>	</a:t>
            </a:r>
            <a:r>
              <a:rPr lang="en-US" dirty="0" smtClean="0"/>
              <a:t>3</a:t>
            </a:r>
            <a:r>
              <a:rPr lang="en-US" dirty="0"/>
              <a:t>. neutral – organism is </a:t>
            </a:r>
            <a:r>
              <a:rPr lang="en-US" b="1" u="sng" dirty="0"/>
              <a:t>unaffected </a:t>
            </a:r>
          </a:p>
          <a:p>
            <a:endParaRPr lang="en-US" dirty="0"/>
          </a:p>
        </p:txBody>
      </p:sp>
      <p:pic>
        <p:nvPicPr>
          <p:cNvPr id="4" name="Picture 2" descr="http://ts3.mm.bing.net/th?id=H.4603527589792134&amp;w=183&amp;h=17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439308" cy="23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s3.mm.bing.net/th?id=H.4597957023237454&amp;w=222&amp;h=185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4" y="3771900"/>
            <a:ext cx="3703317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ts3.mm.bing.net/th?id=H.4519788613468350&amp;w=251&amp;h=176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/>
              <a:t>The </a:t>
            </a:r>
            <a:r>
              <a:rPr lang="en-US" dirty="0" smtClean="0"/>
              <a:t>nuclear </a:t>
            </a:r>
            <a:r>
              <a:rPr lang="en-US" dirty="0"/>
              <a:t>envelope </a:t>
            </a:r>
            <a:r>
              <a:rPr lang="en-US" b="1" u="sng" dirty="0" smtClean="0"/>
              <a:t>breaks</a:t>
            </a:r>
            <a:r>
              <a:rPr lang="en-US" u="sng" dirty="0" smtClean="0"/>
              <a:t> </a:t>
            </a:r>
            <a:r>
              <a:rPr lang="en-US" dirty="0" smtClean="0"/>
              <a:t>down. </a:t>
            </a:r>
          </a:p>
          <a:p>
            <a:endParaRPr lang="en-US" dirty="0"/>
          </a:p>
        </p:txBody>
      </p:sp>
      <p:pic>
        <p:nvPicPr>
          <p:cNvPr id="49154" name="Picture 2" descr="http://www.phschool.com/science/biology_place/labbench/lab3/images/proph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99" y="3048000"/>
            <a:ext cx="4286249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3. Pairs of centrioles begin </a:t>
            </a:r>
            <a:r>
              <a:rPr lang="en-US" dirty="0"/>
              <a:t>to move to </a:t>
            </a:r>
            <a:r>
              <a:rPr lang="en-US" dirty="0" smtClean="0"/>
              <a:t>	</a:t>
            </a:r>
            <a:r>
              <a:rPr lang="en-US" b="1" u="sng" dirty="0" smtClean="0"/>
              <a:t>opposite</a:t>
            </a:r>
            <a:r>
              <a:rPr lang="en-US" dirty="0" smtClean="0"/>
              <a:t> </a:t>
            </a:r>
            <a:r>
              <a:rPr lang="en-US" dirty="0"/>
              <a:t>ends of cell.</a:t>
            </a:r>
          </a:p>
          <a:p>
            <a:endParaRPr lang="en-US" dirty="0"/>
          </a:p>
        </p:txBody>
      </p:sp>
      <p:pic>
        <p:nvPicPr>
          <p:cNvPr id="4" name="Picture 2" descr="http://www.phschool.com/science/biology_place/labbench/lab3/images/proph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99" y="3048000"/>
            <a:ext cx="4286249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1057</Words>
  <Application>Microsoft Office PowerPoint</Application>
  <PresentationFormat>On-screen Show (4:3)</PresentationFormat>
  <Paragraphs>178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Unit 4</vt:lpstr>
      <vt:lpstr>I. Mitosis</vt:lpstr>
      <vt:lpstr>I. Mitosis</vt:lpstr>
      <vt:lpstr>I. Mitosis.  Also known as the Cell Cycle</vt:lpstr>
      <vt:lpstr>D. Interphase – the phase before cell division</vt:lpstr>
      <vt:lpstr>D. Interphase – the phase before cell division</vt:lpstr>
      <vt:lpstr>E. Prophase</vt:lpstr>
      <vt:lpstr>E. Prophase</vt:lpstr>
      <vt:lpstr>E. Prophase</vt:lpstr>
      <vt:lpstr>E. Prophase</vt:lpstr>
      <vt:lpstr>F. Metaphase</vt:lpstr>
      <vt:lpstr>F. Metaphase</vt:lpstr>
      <vt:lpstr>F. Metaphase</vt:lpstr>
      <vt:lpstr>G. Anaphase</vt:lpstr>
      <vt:lpstr>G. Anaphase</vt:lpstr>
      <vt:lpstr>5. Telophase</vt:lpstr>
      <vt:lpstr>5. Telophase</vt:lpstr>
      <vt:lpstr>5. Telophase</vt:lpstr>
      <vt:lpstr>5. Telophase</vt:lpstr>
      <vt:lpstr>6. Cytokinesis</vt:lpstr>
      <vt:lpstr>6. Cytokinesis</vt:lpstr>
      <vt:lpstr>PowerPoint Presentation</vt:lpstr>
      <vt:lpstr>E. Differences in mitosis in plant cells</vt:lpstr>
      <vt:lpstr>II. Asexual Reproduction</vt:lpstr>
      <vt:lpstr>II. Asexual Reproduction</vt:lpstr>
      <vt:lpstr>II. Asexual Reproduction</vt:lpstr>
      <vt:lpstr>II. Asexual Reproduction</vt:lpstr>
      <vt:lpstr>II. Asexual Reproduction</vt:lpstr>
      <vt:lpstr>II. Asexual Reproduction</vt:lpstr>
      <vt:lpstr>II. Asexual Reproduction</vt:lpstr>
      <vt:lpstr>III. Meiosis  </vt:lpstr>
      <vt:lpstr>III. Meiosis </vt:lpstr>
      <vt:lpstr>III. Meiosis </vt:lpstr>
      <vt:lpstr>III. Meiosis </vt:lpstr>
      <vt:lpstr>C. Process of Meiosis</vt:lpstr>
      <vt:lpstr>C. Process of Meiosis</vt:lpstr>
      <vt:lpstr>C. Process of Meiosis</vt:lpstr>
      <vt:lpstr>C. Process of Meiosis</vt:lpstr>
      <vt:lpstr>C. Process of Meiosis</vt:lpstr>
      <vt:lpstr>IV Sexual Reproduction</vt:lpstr>
      <vt:lpstr>IV Sexual Reproduction</vt:lpstr>
      <vt:lpstr>IV Sexual Reproduction</vt:lpstr>
      <vt:lpstr>IV Sexual Reproduction</vt:lpstr>
      <vt:lpstr>IV Sexual Reproduction</vt:lpstr>
      <vt:lpstr> </vt:lpstr>
      <vt:lpstr>DNA</vt:lpstr>
      <vt:lpstr>I. History</vt:lpstr>
      <vt:lpstr>I. History</vt:lpstr>
      <vt:lpstr>II. What is DEOXYRIBONUCLEIC ACID?</vt:lpstr>
      <vt:lpstr>II. What is DEOXYRIBONUCLEIC ACID?</vt:lpstr>
      <vt:lpstr>II. What is DEOXYRIBONUCLEIC ACID?</vt:lpstr>
      <vt:lpstr>II. What is DEOXYRIBONUCLEIC ACID?</vt:lpstr>
      <vt:lpstr>III. Structure </vt:lpstr>
      <vt:lpstr>III. Structure </vt:lpstr>
      <vt:lpstr>III. Structure </vt:lpstr>
      <vt:lpstr>III. Structure </vt:lpstr>
      <vt:lpstr>III. Structure </vt:lpstr>
      <vt:lpstr>III. Structure </vt:lpstr>
      <vt:lpstr>III. Structure </vt:lpstr>
      <vt:lpstr>IV. Replication </vt:lpstr>
      <vt:lpstr>IV. Replication </vt:lpstr>
      <vt:lpstr>C. The Process </vt:lpstr>
      <vt:lpstr>C. The Process </vt:lpstr>
      <vt:lpstr>C. The Process </vt:lpstr>
      <vt:lpstr>C. The Process </vt:lpstr>
      <vt:lpstr>C. The Process </vt:lpstr>
      <vt:lpstr>C. The Process </vt:lpstr>
      <vt:lpstr>C. The Process </vt:lpstr>
      <vt:lpstr>V. RNA</vt:lpstr>
      <vt:lpstr>V. RNA</vt:lpstr>
      <vt:lpstr>V. RNA</vt:lpstr>
      <vt:lpstr>V. RNA</vt:lpstr>
      <vt:lpstr>V. RNA</vt:lpstr>
      <vt:lpstr>PowerPoint Presentation</vt:lpstr>
      <vt:lpstr>VI. Mutations are a change in the DNA sequence.</vt:lpstr>
      <vt:lpstr>PowerPoint Presentation</vt:lpstr>
      <vt:lpstr>VI. Mutations are a change in the DNA sequence.</vt:lpstr>
      <vt:lpstr>VI. Mutations are a change in the DNA sequence.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 9</dc:title>
  <dc:creator>PAUL</dc:creator>
  <cp:lastModifiedBy>Paul Mitchell</cp:lastModifiedBy>
  <cp:revision>22</cp:revision>
  <dcterms:created xsi:type="dcterms:W3CDTF">2013-11-25T21:59:55Z</dcterms:created>
  <dcterms:modified xsi:type="dcterms:W3CDTF">2017-11-01T13:43:09Z</dcterms:modified>
</cp:coreProperties>
</file>